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5CF3EC-AEA7-4EB4-BF29-8A3162CED242}" v="106" dt="2024-01-01T23:35:53.8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4" d="100"/>
          <a:sy n="64" d="100"/>
        </p:scale>
        <p:origin x="159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5FE5A8-73D7-4452-8F2D-3EFBE154AC3A}" type="datetimeFigureOut">
              <a:rPr lang="es-MX" smtClean="0"/>
              <a:t>03/01/2024</a:t>
            </a:fld>
            <a:endParaRPr lang="es-MX"/>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C8C8A0-D69A-4A8E-96C7-F90C82CC9414}" type="slidenum">
              <a:rPr lang="es-MX" smtClean="0"/>
              <a:t>‹Nº›</a:t>
            </a:fld>
            <a:endParaRPr lang="es-MX"/>
          </a:p>
        </p:txBody>
      </p:sp>
    </p:spTree>
    <p:extLst>
      <p:ext uri="{BB962C8B-B14F-4D97-AF65-F5344CB8AC3E}">
        <p14:creationId xmlns:p14="http://schemas.microsoft.com/office/powerpoint/2010/main" val="1080055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NOS BENDIJO CON TODA BENDICION ESPIRITUAL &gt;&gt; estas bendiciones incluyen todas las provisiones del evangelio expresadas por las palabras, { salvación, perdón, redención, reconciliación, justificación, etc. Otras bendiciones son, Dios mora en nosotros, la esperanza de la vida eterna 1 Jn 2:24 } tenemos todo lo necesario para establecernos y dar fruto como creyentes no nos falta nada. </a:t>
            </a:r>
          </a:p>
          <a:p>
            <a:endParaRPr lang="es-MX" dirty="0"/>
          </a:p>
          <a:p>
            <a:r>
              <a:rPr lang="es-MX" dirty="0"/>
              <a:t>LUGARES CELESTIALES &gt;&gt; o con respecto a cosas o asuntos { de naturaleza celestial }</a:t>
            </a:r>
          </a:p>
          <a:p>
            <a:endParaRPr lang="es-MX" dirty="0"/>
          </a:p>
          <a:p>
            <a:r>
              <a:rPr lang="es-MX" dirty="0"/>
              <a:t>NOS ESCOGIO &gt;&gt; esta es la maravillosa doctrina de la elección, pero no como la enseñan los calvinistas, sino que es una elección bajo las condiciones de Dios, las condiciones están el versículo 13 } ver 1 Cor 1:26-27 } 2 Tes 2:13-14 } lo que Dios hace es lo que el siempre pensaba hacer, Dios no hace nada por casualidad</a:t>
            </a:r>
          </a:p>
          <a:p>
            <a:endParaRPr lang="es-MX" dirty="0"/>
          </a:p>
          <a:p>
            <a:r>
              <a:rPr lang="es-MX" dirty="0"/>
              <a:t>Este texto y mucho otros indican claramente que el plan de Dios es más antiguo que el mundo, no fue algo originado, todo detalle era y es parte del plan original de Dios aun antes de Abraham y Moisés  Dios pensaba salvar tanto a Judíos como a gentiles y a ambos desligarlos de la ley de Moisés y de la circuncisión,</a:t>
            </a:r>
          </a:p>
          <a:p>
            <a:endParaRPr lang="es-MX" dirty="0"/>
          </a:p>
          <a:p>
            <a:r>
              <a:rPr lang="es-MX" dirty="0"/>
              <a:t>El escogimiento del v 4 y la predestinación de los vv 5 y 11 no tienen nada que ver  con la predestinación individual e incondicional enseñada por juan Calvino { fundador de la iglesia presbiteriana } la elección es mencionada por Pablo en muchos textos para hacer notorio de que hoy en día todos los obedientes tanto judíos como gentiles tienen bendiciones y herencia, ya no solo los judíos, </a:t>
            </a:r>
          </a:p>
          <a:p>
            <a:endParaRPr lang="es-MX" dirty="0"/>
          </a:p>
          <a:p>
            <a:r>
              <a:rPr lang="es-MX" dirty="0"/>
              <a:t>Dios predestino a cierta clase de gente, a toda aquella persona que está dispuesta a aceptar la divina invitación a través del evangelio, para ser adoptados como hijos suyos, pero es bajo las condiciones de Dios, o sea la salvación es condicional, no es incondicional, estas hermosas bendiciones provienen del padre, </a:t>
            </a:r>
          </a:p>
        </p:txBody>
      </p:sp>
      <p:sp>
        <p:nvSpPr>
          <p:cNvPr id="4" name="Marcador de número de diapositiva 3"/>
          <p:cNvSpPr>
            <a:spLocks noGrp="1"/>
          </p:cNvSpPr>
          <p:nvPr>
            <p:ph type="sldNum" sz="quarter" idx="5"/>
          </p:nvPr>
        </p:nvSpPr>
        <p:spPr/>
        <p:txBody>
          <a:bodyPr/>
          <a:lstStyle/>
          <a:p>
            <a:fld id="{FFC8C8A0-D69A-4A8E-96C7-F90C82CC9414}" type="slidenum">
              <a:rPr lang="es-MX" smtClean="0"/>
              <a:t>3</a:t>
            </a:fld>
            <a:endParaRPr lang="es-MX"/>
          </a:p>
        </p:txBody>
      </p:sp>
    </p:spTree>
    <p:extLst>
      <p:ext uri="{BB962C8B-B14F-4D97-AF65-F5344CB8AC3E}">
        <p14:creationId xmlns:p14="http://schemas.microsoft.com/office/powerpoint/2010/main" val="2069412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NOS HA REDIMIDO &gt;&gt; al dar su vida en la cruz, Cristo nos compró de la esclavitud del pecado, tenemos una redención presente en que el nos ha librado de la pena y del poder del pecado, tendremos una redención futura v 14 cuando Cristo nos liberte de la presencia del pecado en su venida,</a:t>
            </a:r>
          </a:p>
          <a:p>
            <a:endParaRPr lang="es-MX" dirty="0"/>
          </a:p>
          <a:p>
            <a:r>
              <a:rPr lang="es-MX" dirty="0"/>
              <a:t>NOS HA PERDONADO &gt;&gt; perdón, libertad,  remisión, liberación de cautiverio, </a:t>
            </a:r>
          </a:p>
          <a:p>
            <a:endParaRPr lang="es-MX" dirty="0"/>
          </a:p>
          <a:p>
            <a:r>
              <a:rPr lang="es-MX" dirty="0"/>
              <a:t>NOS HA REBELADO LA VOLUNTAD DE DIOS &gt;&gt; un misterio es una verdad divina que solo conoce el pueblo de Dios mediante revelación, en Cristo somos parte del eterno propósito de Dios de reunir todas las cosas en Cristo, un misterio esta más allá de la posibilidad de ser conocido por medios naturales, solo puede ser dado a saber por revelación divina, </a:t>
            </a:r>
          </a:p>
          <a:p>
            <a:endParaRPr lang="es-MX" dirty="0"/>
          </a:p>
          <a:p>
            <a:r>
              <a:rPr lang="es-MX" dirty="0"/>
              <a:t>NOS HA HECHO UNA HERENCIA &gt;&gt; Dios no solamente nos ha dado una herencia en Cristo { 1 Pd 1:3-4 } sino que nos ha hecho herencia para Cristo, la iglesia es su cuerpo, templo y esposa un día participaremos de todo el esplendor de su gloria. </a:t>
            </a:r>
          </a:p>
        </p:txBody>
      </p:sp>
      <p:sp>
        <p:nvSpPr>
          <p:cNvPr id="4" name="Marcador de número de diapositiva 3"/>
          <p:cNvSpPr>
            <a:spLocks noGrp="1"/>
          </p:cNvSpPr>
          <p:nvPr>
            <p:ph type="sldNum" sz="quarter" idx="5"/>
          </p:nvPr>
        </p:nvSpPr>
        <p:spPr/>
        <p:txBody>
          <a:bodyPr/>
          <a:lstStyle/>
          <a:p>
            <a:fld id="{FFC8C8A0-D69A-4A8E-96C7-F90C82CC9414}" type="slidenum">
              <a:rPr lang="es-MX" smtClean="0"/>
              <a:t>4</a:t>
            </a:fld>
            <a:endParaRPr lang="es-MX"/>
          </a:p>
        </p:txBody>
      </p:sp>
    </p:spTree>
    <p:extLst>
      <p:ext uri="{BB962C8B-B14F-4D97-AF65-F5344CB8AC3E}">
        <p14:creationId xmlns:p14="http://schemas.microsoft.com/office/powerpoint/2010/main" val="1721971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NOS HA SELLADO &gt;&gt; el sello se usa para indicar que algo { por ejemplo un documento } es genuino, autentico,  confirmado y por lo tanto aprobado oficialmente, , también el sello indica la posesión, sirve para identificar a los siervos de Dios, { Apoc 3:12  7:3 22:4 } y para protegerlos de los castigos que vendrían sobre los demás,</a:t>
            </a:r>
          </a:p>
          <a:p>
            <a:endParaRPr lang="es-MX" dirty="0"/>
          </a:p>
          <a:p>
            <a:r>
              <a:rPr lang="es-MX" dirty="0"/>
              <a:t>La interpretación mas común  de esta frase es  se refiere a la morada del E, S, en el Cristiano,  esta enseñanza se encuentra en  Rom 8:9-11  1 Cor 3:16  v19 } ver Efesios 3:17 este sello quiere decir que Dios nos posee y nos guardara, nadie puede romper el sello de Dios.  </a:t>
            </a:r>
          </a:p>
          <a:p>
            <a:endParaRPr lang="es-MX" dirty="0"/>
          </a:p>
          <a:p>
            <a:r>
              <a:rPr lang="es-MX" dirty="0"/>
              <a:t>NOS HA DADO LA GARANTIA &gt;&gt; garantía en los negocios significa el dinero que se entrega como anticipo por la posesión que se compra, el E, S, es la garantía de que somos de Cristo,  aunque todavía no hemos entrado en la totalidad de las bendiciones Dios nos ha dado su E,S, como la garantía que nos asegura que experimentaremos la redención total y recibiremos en gloria las bendiciones que Dios nos prometió, </a:t>
            </a:r>
          </a:p>
          <a:p>
            <a:endParaRPr lang="es-MX" dirty="0"/>
          </a:p>
          <a:p>
            <a:r>
              <a:rPr lang="es-MX" dirty="0"/>
              <a:t>Debemos de notar que al final de cada una de estas tres secciones Pablo nos dice porque el padre, el hijo y el Espíritu santo nos han dado estas bendiciones, { vv 6, 12 14 } la salvación es por la gracia de Dios y para la gloria de Dios, Dios salva al pecador y lo hace para su gloria. </a:t>
            </a:r>
          </a:p>
        </p:txBody>
      </p:sp>
      <p:sp>
        <p:nvSpPr>
          <p:cNvPr id="4" name="Marcador de número de diapositiva 3"/>
          <p:cNvSpPr>
            <a:spLocks noGrp="1"/>
          </p:cNvSpPr>
          <p:nvPr>
            <p:ph type="sldNum" sz="quarter" idx="5"/>
          </p:nvPr>
        </p:nvSpPr>
        <p:spPr/>
        <p:txBody>
          <a:bodyPr/>
          <a:lstStyle/>
          <a:p>
            <a:fld id="{FFC8C8A0-D69A-4A8E-96C7-F90C82CC9414}" type="slidenum">
              <a:rPr lang="es-MX" smtClean="0"/>
              <a:t>5</a:t>
            </a:fld>
            <a:endParaRPr lang="es-MX"/>
          </a:p>
        </p:txBody>
      </p:sp>
    </p:spTree>
    <p:extLst>
      <p:ext uri="{BB962C8B-B14F-4D97-AF65-F5344CB8AC3E}">
        <p14:creationId xmlns:p14="http://schemas.microsoft.com/office/powerpoint/2010/main" val="332409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ORACION POR ENTENDIMIENTO &gt;&gt; Pablo ora primero para que entendamos lo que Cristo  ha Hecho por nosotros, notemos las peticiones de Pablo,</a:t>
            </a:r>
          </a:p>
          <a:p>
            <a:endParaRPr lang="es-MX" dirty="0"/>
          </a:p>
          <a:p>
            <a:r>
              <a:rPr lang="es-MX" dirty="0"/>
              <a:t>QUE DIOS LES DIERA ENTENDIMIENTO ESPIRITUAL &gt;&gt; las verdades espirituales deben de discernirse espiritualmente { 1 Cor 2:14-16 } y este entendimiento viene solo del Espíritu. El escribió la palabra el es el único que puede enseñarnos lo que ella dice,  </a:t>
            </a:r>
          </a:p>
          <a:p>
            <a:endParaRPr lang="es-MX" dirty="0"/>
          </a:p>
          <a:p>
            <a:r>
              <a:rPr lang="es-MX" dirty="0"/>
              <a:t>QUE CONOCIERAN LA ESPERANZA DE SU LLAMAMIENTO &gt;&gt; cual es la esperanza, la plenitud de ella porque la tenemos como segura y firme ancla del alma,  He 6:19 }esta esperanza no será realizada si no tenemos sincera devoción para con Cristo, es imposible ver el cielo sino por el,  la gran equivocación de muchos es que piensan tener esperanza del hogar celestial sin vestirse de Cristo en su vida diaria, </a:t>
            </a:r>
          </a:p>
          <a:p>
            <a:endParaRPr lang="es-MX" dirty="0"/>
          </a:p>
          <a:p>
            <a:r>
              <a:rPr lang="es-MX" dirty="0"/>
              <a:t>Lo que Pablo trataba de decir es que  Cristo debe de ser el objeto supremo de nuestra existencia en la vida o en la muerte, es cierto que el cristiano espera heredar el hogar celestial, pero es necesario tener presente que Cristo es la puerta, él es nuestra esperanza, sin Cristo no hay nada, </a:t>
            </a:r>
          </a:p>
          <a:p>
            <a:endParaRPr lang="es-MX" dirty="0"/>
          </a:p>
          <a:p>
            <a:r>
              <a:rPr lang="es-MX" dirty="0"/>
              <a:t>QUE CONOCIERAN LAS RIQUEZAS DE LA GLORIA DE SU HERENCIA &gt;&gt; v 7 esta riqueza es la herencia de Dios { su herencia }es su riqueza, en los santos, </a:t>
            </a:r>
          </a:p>
          <a:p>
            <a:endParaRPr lang="es-MX" dirty="0"/>
          </a:p>
          <a:p>
            <a:r>
              <a:rPr lang="es-MX" dirty="0"/>
              <a:t>QUE CONOCIERAN SU PODER &gt;&gt; V 19 &gt;&gt; supereminente, exceder, sobrepujar, sobrepasar, 2:7 abundantes, } 3:19 excede } 2 Corintios 3:10 más eminente } 2 Cor 9:14 superabundante }</a:t>
            </a:r>
          </a:p>
          <a:p>
            <a:endParaRPr lang="es-MX" dirty="0"/>
          </a:p>
          <a:p>
            <a:r>
              <a:rPr lang="es-MX" dirty="0"/>
              <a:t>La supereminente grandeza de su poder el mismo poder creador rebelado en Genesis y el poder que resucito a Cristo 1:20 }  obra en nosotros para efectuar nuestra completa conversión y transformación a la imagen de su hijo, y un día este mismo poder transformara el cuerpo de la humillación nuestra, para que sea semejante al cuerpo de la gloria suya, </a:t>
            </a:r>
          </a:p>
          <a:p>
            <a:endParaRPr lang="es-MX" dirty="0"/>
          </a:p>
          <a:p>
            <a:r>
              <a:rPr lang="es-MX" dirty="0"/>
              <a:t>La cual opero en Cristo resucitándole v 20  que poder terrenal podría dar vida a aquel cuerpo que se hirió mortalmente quien o que podría causar que aquel corazón que fue traspasado por la lanza palpitara otra vez solamente el poder de Dios. </a:t>
            </a:r>
          </a:p>
          <a:p>
            <a:endParaRPr lang="es-MX" dirty="0"/>
          </a:p>
          <a:p>
            <a:r>
              <a:rPr lang="es-MX" dirty="0"/>
              <a:t>Sentándole a su diestra &gt;&gt; Marc 16:19  He 8:1  10:12 &gt;&gt; cuando el ascendió al padre le fue dado dominio, gloria y reino para que todos los pueblos naciones y lenguas le sirvieran, su dominio es dominio eterno que nunca pasara, y su reino uno que nunca será destruido, { Daniel 7:13-14 } leer Efesios 1: 21-23 } </a:t>
            </a:r>
          </a:p>
        </p:txBody>
      </p:sp>
      <p:sp>
        <p:nvSpPr>
          <p:cNvPr id="4" name="Marcador de número de diapositiva 3"/>
          <p:cNvSpPr>
            <a:spLocks noGrp="1"/>
          </p:cNvSpPr>
          <p:nvPr>
            <p:ph type="sldNum" sz="quarter" idx="5"/>
          </p:nvPr>
        </p:nvSpPr>
        <p:spPr/>
        <p:txBody>
          <a:bodyPr/>
          <a:lstStyle/>
          <a:p>
            <a:fld id="{FFC8C8A0-D69A-4A8E-96C7-F90C82CC9414}" type="slidenum">
              <a:rPr lang="es-MX" smtClean="0"/>
              <a:t>6</a:t>
            </a:fld>
            <a:endParaRPr lang="es-MX"/>
          </a:p>
        </p:txBody>
      </p:sp>
    </p:spTree>
    <p:extLst>
      <p:ext uri="{BB962C8B-B14F-4D97-AF65-F5344CB8AC3E}">
        <p14:creationId xmlns:p14="http://schemas.microsoft.com/office/powerpoint/2010/main" val="5697914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13C39F04-BB5B-4786-8ADE-BBD6E4326751}" type="datetimeFigureOut">
              <a:rPr lang="es-MX" smtClean="0"/>
              <a:t>03/01/2024</a:t>
            </a:fld>
            <a:endParaRPr lang="es-MX"/>
          </a:p>
        </p:txBody>
      </p:sp>
      <p:sp>
        <p:nvSpPr>
          <p:cNvPr id="5" name="Footer Placeholder 4"/>
          <p:cNvSpPr>
            <a:spLocks noGrp="1"/>
          </p:cNvSpPr>
          <p:nvPr>
            <p:ph type="ftr" sz="quarter" idx="11"/>
          </p:nvPr>
        </p:nvSpPr>
        <p:spPr>
          <a:xfrm>
            <a:off x="533401" y="5936189"/>
            <a:ext cx="4021666" cy="365125"/>
          </a:xfrm>
        </p:spPr>
        <p:txBody>
          <a:bodyPr/>
          <a:lstStyle/>
          <a:p>
            <a:endParaRPr lang="es-MX"/>
          </a:p>
        </p:txBody>
      </p:sp>
      <p:sp>
        <p:nvSpPr>
          <p:cNvPr id="6" name="Slide Number Placeholder 5"/>
          <p:cNvSpPr>
            <a:spLocks noGrp="1"/>
          </p:cNvSpPr>
          <p:nvPr>
            <p:ph type="sldNum" sz="quarter" idx="12"/>
          </p:nvPr>
        </p:nvSpPr>
        <p:spPr>
          <a:xfrm>
            <a:off x="7010399" y="2750337"/>
            <a:ext cx="1370293" cy="1356442"/>
          </a:xfrm>
        </p:spPr>
        <p:txBody>
          <a:bodyPr/>
          <a:lstStyle/>
          <a:p>
            <a:fld id="{C2AE9490-FD50-4D66-8491-3301E0B6A913}" type="slidenum">
              <a:rPr lang="es-MX" smtClean="0"/>
              <a:t>‹Nº›</a:t>
            </a:fld>
            <a:endParaRPr lang="es-MX"/>
          </a:p>
        </p:txBody>
      </p:sp>
    </p:spTree>
    <p:extLst>
      <p:ext uri="{BB962C8B-B14F-4D97-AF65-F5344CB8AC3E}">
        <p14:creationId xmlns:p14="http://schemas.microsoft.com/office/powerpoint/2010/main" val="3737760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3C39F04-BB5B-4786-8ADE-BBD6E4326751}" type="datetimeFigureOut">
              <a:rPr lang="es-MX" smtClean="0"/>
              <a:t>03/01/2024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a:xfrm>
            <a:off x="7856438" y="4711310"/>
            <a:ext cx="1149836" cy="1090789"/>
          </a:xfrm>
        </p:spPr>
        <p:txBody>
          <a:bodyPr/>
          <a:lstStyle/>
          <a:p>
            <a:fld id="{C2AE9490-FD50-4D66-8491-3301E0B6A913}" type="slidenum">
              <a:rPr lang="es-MX" smtClean="0"/>
              <a:t>‹Nº›</a:t>
            </a:fld>
            <a:endParaRPr lang="es-MX"/>
          </a:p>
        </p:txBody>
      </p:sp>
    </p:spTree>
    <p:extLst>
      <p:ext uri="{BB962C8B-B14F-4D97-AF65-F5344CB8AC3E}">
        <p14:creationId xmlns:p14="http://schemas.microsoft.com/office/powerpoint/2010/main" val="2725910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3C39F04-BB5B-4786-8ADE-BBD6E4326751}" type="datetimeFigureOut">
              <a:rPr lang="es-MX" smtClean="0"/>
              <a:t>03/01/2024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a:xfrm>
            <a:off x="7856438" y="4711616"/>
            <a:ext cx="1149836" cy="1090789"/>
          </a:xfrm>
        </p:spPr>
        <p:txBody>
          <a:bodyPr/>
          <a:lstStyle/>
          <a:p>
            <a:fld id="{C2AE9490-FD50-4D66-8491-3301E0B6A913}" type="slidenum">
              <a:rPr lang="es-MX" smtClean="0"/>
              <a:t>‹Nº›</a:t>
            </a:fld>
            <a:endParaRPr lang="es-MX"/>
          </a:p>
        </p:txBody>
      </p:sp>
    </p:spTree>
    <p:extLst>
      <p:ext uri="{BB962C8B-B14F-4D97-AF65-F5344CB8AC3E}">
        <p14:creationId xmlns:p14="http://schemas.microsoft.com/office/powerpoint/2010/main" val="1655730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3C39F04-BB5B-4786-8ADE-BBD6E4326751}" type="datetimeFigureOut">
              <a:rPr lang="es-MX" smtClean="0"/>
              <a:t>03/01/2024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a:xfrm>
            <a:off x="7856438" y="4709926"/>
            <a:ext cx="1149836" cy="1090789"/>
          </a:xfrm>
        </p:spPr>
        <p:txBody>
          <a:bodyPr/>
          <a:lstStyle/>
          <a:p>
            <a:fld id="{C2AE9490-FD50-4D66-8491-3301E0B6A913}" type="slidenum">
              <a:rPr lang="es-MX" smtClean="0"/>
              <a:t>‹Nº›</a:t>
            </a:fld>
            <a:endParaRPr lang="es-MX"/>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2661208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3C39F04-BB5B-4786-8ADE-BBD6E4326751}" type="datetimeFigureOut">
              <a:rPr lang="es-MX" smtClean="0"/>
              <a:t>03/01/2024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a:xfrm>
            <a:off x="7856438" y="4709926"/>
            <a:ext cx="1149836" cy="1090789"/>
          </a:xfrm>
        </p:spPr>
        <p:txBody>
          <a:bodyPr/>
          <a:lstStyle/>
          <a:p>
            <a:fld id="{C2AE9490-FD50-4D66-8491-3301E0B6A913}" type="slidenum">
              <a:rPr lang="es-MX" smtClean="0"/>
              <a:t>‹Nº›</a:t>
            </a:fld>
            <a:endParaRPr lang="es-MX"/>
          </a:p>
        </p:txBody>
      </p:sp>
    </p:spTree>
    <p:extLst>
      <p:ext uri="{BB962C8B-B14F-4D97-AF65-F5344CB8AC3E}">
        <p14:creationId xmlns:p14="http://schemas.microsoft.com/office/powerpoint/2010/main" val="4336629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13C39F04-BB5B-4786-8ADE-BBD6E4326751}" type="datetimeFigureOut">
              <a:rPr lang="es-MX" smtClean="0"/>
              <a:t>03/01/2024</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C2AE9490-FD50-4D66-8491-3301E0B6A913}" type="slidenum">
              <a:rPr lang="es-MX" smtClean="0"/>
              <a:t>‹Nº›</a:t>
            </a:fld>
            <a:endParaRPr lang="es-MX"/>
          </a:p>
        </p:txBody>
      </p:sp>
    </p:spTree>
    <p:extLst>
      <p:ext uri="{BB962C8B-B14F-4D97-AF65-F5344CB8AC3E}">
        <p14:creationId xmlns:p14="http://schemas.microsoft.com/office/powerpoint/2010/main" val="19735055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13C39F04-BB5B-4786-8ADE-BBD6E4326751}" type="datetimeFigureOut">
              <a:rPr lang="es-MX" smtClean="0"/>
              <a:t>03/01/2024</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C2AE9490-FD50-4D66-8491-3301E0B6A913}" type="slidenum">
              <a:rPr lang="es-MX" smtClean="0"/>
              <a:t>‹Nº›</a:t>
            </a:fld>
            <a:endParaRPr lang="es-MX"/>
          </a:p>
        </p:txBody>
      </p:sp>
    </p:spTree>
    <p:extLst>
      <p:ext uri="{BB962C8B-B14F-4D97-AF65-F5344CB8AC3E}">
        <p14:creationId xmlns:p14="http://schemas.microsoft.com/office/powerpoint/2010/main" val="40239017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3C39F04-BB5B-4786-8ADE-BBD6E4326751}" type="datetimeFigureOut">
              <a:rPr lang="es-MX" smtClean="0"/>
              <a:t>03/01/2024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2AE9490-FD50-4D66-8491-3301E0B6A913}" type="slidenum">
              <a:rPr lang="es-MX" smtClean="0"/>
              <a:t>‹Nº›</a:t>
            </a:fld>
            <a:endParaRPr lang="es-MX"/>
          </a:p>
        </p:txBody>
      </p:sp>
    </p:spTree>
    <p:extLst>
      <p:ext uri="{BB962C8B-B14F-4D97-AF65-F5344CB8AC3E}">
        <p14:creationId xmlns:p14="http://schemas.microsoft.com/office/powerpoint/2010/main" val="1397766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13C39F04-BB5B-4786-8ADE-BBD6E4326751}" type="datetimeFigureOut">
              <a:rPr lang="es-MX" smtClean="0"/>
              <a:t>03/01/2024</a:t>
            </a:fld>
            <a:endParaRPr lang="es-MX"/>
          </a:p>
        </p:txBody>
      </p:sp>
      <p:sp>
        <p:nvSpPr>
          <p:cNvPr id="5" name="Footer Placeholder 4"/>
          <p:cNvSpPr>
            <a:spLocks noGrp="1"/>
          </p:cNvSpPr>
          <p:nvPr>
            <p:ph type="ftr" sz="quarter" idx="11"/>
          </p:nvPr>
        </p:nvSpPr>
        <p:spPr>
          <a:xfrm>
            <a:off x="510241" y="5936189"/>
            <a:ext cx="4518959" cy="365125"/>
          </a:xfrm>
        </p:spPr>
        <p:txBody>
          <a:bodyPr/>
          <a:lstStyle/>
          <a:p>
            <a:endParaRPr lang="es-MX"/>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C2AE9490-FD50-4D66-8491-3301E0B6A913}" type="slidenum">
              <a:rPr lang="es-MX" smtClean="0"/>
              <a:t>‹Nº›</a:t>
            </a:fld>
            <a:endParaRPr lang="es-MX"/>
          </a:p>
        </p:txBody>
      </p:sp>
    </p:spTree>
    <p:extLst>
      <p:ext uri="{BB962C8B-B14F-4D97-AF65-F5344CB8AC3E}">
        <p14:creationId xmlns:p14="http://schemas.microsoft.com/office/powerpoint/2010/main" val="2701573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3C39F04-BB5B-4786-8ADE-BBD6E4326751}" type="datetimeFigureOut">
              <a:rPr lang="es-MX" smtClean="0"/>
              <a:t>03/01/2024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2AE9490-FD50-4D66-8491-3301E0B6A913}" type="slidenum">
              <a:rPr lang="es-MX" smtClean="0"/>
              <a:t>‹Nº›</a:t>
            </a:fld>
            <a:endParaRPr lang="es-MX"/>
          </a:p>
        </p:txBody>
      </p:sp>
    </p:spTree>
    <p:extLst>
      <p:ext uri="{BB962C8B-B14F-4D97-AF65-F5344CB8AC3E}">
        <p14:creationId xmlns:p14="http://schemas.microsoft.com/office/powerpoint/2010/main" val="3604831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5365810" y="5936188"/>
            <a:ext cx="2057400" cy="365125"/>
          </a:xfrm>
        </p:spPr>
        <p:txBody>
          <a:bodyPr/>
          <a:lstStyle/>
          <a:p>
            <a:fld id="{13C39F04-BB5B-4786-8ADE-BBD6E4326751}" type="datetimeFigureOut">
              <a:rPr lang="es-MX" smtClean="0"/>
              <a:t>03/01/2024</a:t>
            </a:fld>
            <a:endParaRPr lang="es-MX"/>
          </a:p>
        </p:txBody>
      </p:sp>
      <p:sp>
        <p:nvSpPr>
          <p:cNvPr id="5" name="Footer Placeholder 4"/>
          <p:cNvSpPr>
            <a:spLocks noGrp="1"/>
          </p:cNvSpPr>
          <p:nvPr>
            <p:ph type="ftr" sz="quarter" idx="11"/>
          </p:nvPr>
        </p:nvSpPr>
        <p:spPr>
          <a:xfrm>
            <a:off x="533400" y="5936189"/>
            <a:ext cx="4834673" cy="365125"/>
          </a:xfrm>
        </p:spPr>
        <p:txBody>
          <a:bodyPr/>
          <a:lstStyle/>
          <a:p>
            <a:endParaRPr lang="es-MX"/>
          </a:p>
        </p:txBody>
      </p:sp>
      <p:sp>
        <p:nvSpPr>
          <p:cNvPr id="6" name="Slide Number Placeholder 5"/>
          <p:cNvSpPr>
            <a:spLocks noGrp="1"/>
          </p:cNvSpPr>
          <p:nvPr>
            <p:ph type="sldNum" sz="quarter" idx="12"/>
          </p:nvPr>
        </p:nvSpPr>
        <p:spPr>
          <a:xfrm>
            <a:off x="7856438" y="2869896"/>
            <a:ext cx="1149836" cy="1090789"/>
          </a:xfrm>
        </p:spPr>
        <p:txBody>
          <a:bodyPr/>
          <a:lstStyle/>
          <a:p>
            <a:fld id="{C2AE9490-FD50-4D66-8491-3301E0B6A913}" type="slidenum">
              <a:rPr lang="es-MX" smtClean="0"/>
              <a:t>‹Nº›</a:t>
            </a:fld>
            <a:endParaRPr lang="es-MX"/>
          </a:p>
        </p:txBody>
      </p:sp>
    </p:spTree>
    <p:extLst>
      <p:ext uri="{BB962C8B-B14F-4D97-AF65-F5344CB8AC3E}">
        <p14:creationId xmlns:p14="http://schemas.microsoft.com/office/powerpoint/2010/main" val="2552355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13C39F04-BB5B-4786-8ADE-BBD6E4326751}" type="datetimeFigureOut">
              <a:rPr lang="es-MX" smtClean="0"/>
              <a:t>03/01/2024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2AE9490-FD50-4D66-8491-3301E0B6A913}" type="slidenum">
              <a:rPr lang="es-MX" smtClean="0"/>
              <a:t>‹Nº›</a:t>
            </a:fld>
            <a:endParaRPr lang="es-MX"/>
          </a:p>
        </p:txBody>
      </p:sp>
    </p:spTree>
    <p:extLst>
      <p:ext uri="{BB962C8B-B14F-4D97-AF65-F5344CB8AC3E}">
        <p14:creationId xmlns:p14="http://schemas.microsoft.com/office/powerpoint/2010/main" val="842839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531638" y="3030009"/>
            <a:ext cx="3367045" cy="29061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061129" y="3030009"/>
            <a:ext cx="3367044" cy="29061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13C39F04-BB5B-4786-8ADE-BBD6E4326751}" type="datetimeFigureOut">
              <a:rPr lang="es-MX" smtClean="0"/>
              <a:t>03/01/2024</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C2AE9490-FD50-4D66-8491-3301E0B6A913}" type="slidenum">
              <a:rPr lang="es-MX" smtClean="0"/>
              <a:t>‹Nº›</a:t>
            </a:fld>
            <a:endParaRPr lang="es-MX"/>
          </a:p>
        </p:txBody>
      </p:sp>
    </p:spTree>
    <p:extLst>
      <p:ext uri="{BB962C8B-B14F-4D97-AF65-F5344CB8AC3E}">
        <p14:creationId xmlns:p14="http://schemas.microsoft.com/office/powerpoint/2010/main" val="1477962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13C39F04-BB5B-4786-8ADE-BBD6E4326751}" type="datetimeFigureOut">
              <a:rPr lang="es-MX" smtClean="0"/>
              <a:t>03/01/2024</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C2AE9490-FD50-4D66-8491-3301E0B6A913}" type="slidenum">
              <a:rPr lang="es-MX" smtClean="0"/>
              <a:t>‹Nº›</a:t>
            </a:fld>
            <a:endParaRPr lang="es-MX"/>
          </a:p>
        </p:txBody>
      </p:sp>
    </p:spTree>
    <p:extLst>
      <p:ext uri="{BB962C8B-B14F-4D97-AF65-F5344CB8AC3E}">
        <p14:creationId xmlns:p14="http://schemas.microsoft.com/office/powerpoint/2010/main" val="2845114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13C39F04-BB5B-4786-8ADE-BBD6E4326751}" type="datetimeFigureOut">
              <a:rPr lang="es-MX" smtClean="0"/>
              <a:t>03/01/2024</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C2AE9490-FD50-4D66-8491-3301E0B6A913}" type="slidenum">
              <a:rPr lang="es-MX" smtClean="0"/>
              <a:t>‹Nº›</a:t>
            </a:fld>
            <a:endParaRPr lang="es-MX"/>
          </a:p>
        </p:txBody>
      </p:sp>
    </p:spTree>
    <p:extLst>
      <p:ext uri="{BB962C8B-B14F-4D97-AF65-F5344CB8AC3E}">
        <p14:creationId xmlns:p14="http://schemas.microsoft.com/office/powerpoint/2010/main" val="3491072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3C39F04-BB5B-4786-8ADE-BBD6E4326751}" type="datetimeFigureOut">
              <a:rPr lang="es-MX" smtClean="0"/>
              <a:t>03/01/2024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2AE9490-FD50-4D66-8491-3301E0B6A913}" type="slidenum">
              <a:rPr lang="es-MX" smtClean="0"/>
              <a:t>‹Nº›</a:t>
            </a:fld>
            <a:endParaRPr lang="es-MX"/>
          </a:p>
        </p:txBody>
      </p:sp>
    </p:spTree>
    <p:extLst>
      <p:ext uri="{BB962C8B-B14F-4D97-AF65-F5344CB8AC3E}">
        <p14:creationId xmlns:p14="http://schemas.microsoft.com/office/powerpoint/2010/main" val="2011532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3C39F04-BB5B-4786-8ADE-BBD6E4326751}" type="datetimeFigureOut">
              <a:rPr lang="es-MX" smtClean="0"/>
              <a:t>03/01/2024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2AE9490-FD50-4D66-8491-3301E0B6A913}" type="slidenum">
              <a:rPr lang="es-MX" smtClean="0"/>
              <a:t>‹Nº›</a:t>
            </a:fld>
            <a:endParaRPr lang="es-MX"/>
          </a:p>
        </p:txBody>
      </p:sp>
    </p:spTree>
    <p:extLst>
      <p:ext uri="{BB962C8B-B14F-4D97-AF65-F5344CB8AC3E}">
        <p14:creationId xmlns:p14="http://schemas.microsoft.com/office/powerpoint/2010/main" val="3515367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 xmlns:a14="http://schemas.microsoft.com/office/drawing/2010/main">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3C39F04-BB5B-4786-8ADE-BBD6E4326751}" type="datetimeFigureOut">
              <a:rPr lang="es-MX" smtClean="0"/>
              <a:t>03/01/2024</a:t>
            </a:fld>
            <a:endParaRPr lang="es-MX"/>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C2AE9490-FD50-4D66-8491-3301E0B6A913}" type="slidenum">
              <a:rPr lang="es-MX" smtClean="0"/>
              <a:t>‹Nº›</a:t>
            </a:fld>
            <a:endParaRPr lang="es-MX"/>
          </a:p>
        </p:txBody>
      </p:sp>
    </p:spTree>
    <p:extLst>
      <p:ext uri="{BB962C8B-B14F-4D97-AF65-F5344CB8AC3E}">
        <p14:creationId xmlns:p14="http://schemas.microsoft.com/office/powerpoint/2010/main" val="547285836"/>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7D3BA5EF-2C2E-585A-2D7D-93FA3135CDE8}"/>
              </a:ext>
            </a:extLst>
          </p:cNvPr>
          <p:cNvSpPr txBox="1"/>
          <p:nvPr/>
        </p:nvSpPr>
        <p:spPr>
          <a:xfrm>
            <a:off x="103909" y="110836"/>
            <a:ext cx="8936182" cy="646331"/>
          </a:xfrm>
          <a:prstGeom prst="rect">
            <a:avLst/>
          </a:prstGeom>
          <a:solidFill>
            <a:srgbClr val="FFFF00"/>
          </a:solidFill>
        </p:spPr>
        <p:txBody>
          <a:bodyPr wrap="square" rtlCol="0">
            <a:spAutoFit/>
          </a:bodyPr>
          <a:lstStyle/>
          <a:p>
            <a:r>
              <a:rPr lang="es-MX" sz="3600" b="1" dirty="0">
                <a:solidFill>
                  <a:schemeClr val="bg1"/>
                </a:solidFill>
              </a:rPr>
              <a:t>ESTUDIO BIBLICO EFESIOS CAPITULO 1</a:t>
            </a:r>
          </a:p>
        </p:txBody>
      </p:sp>
      <p:sp>
        <p:nvSpPr>
          <p:cNvPr id="3" name="CuadroTexto 2">
            <a:extLst>
              <a:ext uri="{FF2B5EF4-FFF2-40B4-BE49-F238E27FC236}">
                <a16:creationId xmlns:a16="http://schemas.microsoft.com/office/drawing/2014/main" id="{2174D3C7-F3B1-6676-7688-A0D2D2C4EB34}"/>
              </a:ext>
            </a:extLst>
          </p:cNvPr>
          <p:cNvSpPr txBox="1"/>
          <p:nvPr/>
        </p:nvSpPr>
        <p:spPr>
          <a:xfrm>
            <a:off x="103909" y="970172"/>
            <a:ext cx="8936182" cy="1569660"/>
          </a:xfrm>
          <a:prstGeom prst="rect">
            <a:avLst/>
          </a:prstGeom>
          <a:solidFill>
            <a:schemeClr val="accent5">
              <a:lumMod val="60000"/>
              <a:lumOff val="40000"/>
            </a:schemeClr>
          </a:solidFill>
        </p:spPr>
        <p:txBody>
          <a:bodyPr wrap="square" rtlCol="0">
            <a:spAutoFit/>
          </a:bodyPr>
          <a:lstStyle/>
          <a:p>
            <a:r>
              <a:rPr lang="es-MX" sz="2400" dirty="0">
                <a:highlight>
                  <a:srgbClr val="0000FF"/>
                </a:highlight>
              </a:rPr>
              <a:t>Introducción, </a:t>
            </a:r>
            <a:r>
              <a:rPr lang="es-MX" sz="2400" b="1" dirty="0">
                <a:solidFill>
                  <a:schemeClr val="bg1"/>
                </a:solidFill>
              </a:rPr>
              <a:t>Efesios equilibra la doctrina y el deber, primero Pablo nos recuerda lo que Dios ha hecho por nosotros, luego nos dice lo que debemos de hacer por él, en respuesta a su misericordia, </a:t>
            </a:r>
          </a:p>
        </p:txBody>
      </p:sp>
      <p:sp>
        <p:nvSpPr>
          <p:cNvPr id="5" name="CuadroTexto 4">
            <a:extLst>
              <a:ext uri="{FF2B5EF4-FFF2-40B4-BE49-F238E27FC236}">
                <a16:creationId xmlns:a16="http://schemas.microsoft.com/office/drawing/2014/main" id="{A34579DF-2C0A-B393-4AE7-3E4B9C1D6AC2}"/>
              </a:ext>
            </a:extLst>
          </p:cNvPr>
          <p:cNvSpPr txBox="1"/>
          <p:nvPr/>
        </p:nvSpPr>
        <p:spPr>
          <a:xfrm>
            <a:off x="103909" y="2973158"/>
            <a:ext cx="8936182" cy="1200329"/>
          </a:xfrm>
          <a:prstGeom prst="rect">
            <a:avLst/>
          </a:prstGeom>
          <a:solidFill>
            <a:schemeClr val="accent5">
              <a:lumMod val="40000"/>
              <a:lumOff val="60000"/>
            </a:schemeClr>
          </a:solidFill>
        </p:spPr>
        <p:txBody>
          <a:bodyPr wrap="square" rtlCol="0">
            <a:spAutoFit/>
          </a:bodyPr>
          <a:lstStyle/>
          <a:p>
            <a:r>
              <a:rPr lang="es-MX" sz="2400" b="1" dirty="0">
                <a:solidFill>
                  <a:schemeClr val="bg1"/>
                </a:solidFill>
              </a:rPr>
              <a:t>La vida cristiana tiene que ver en el aprendizaje cristiano, el creyente que no conoce mucho de su riqueza en Cristo nunca podrá crecer en la voluntad hacia Dios, </a:t>
            </a:r>
          </a:p>
        </p:txBody>
      </p:sp>
      <p:sp>
        <p:nvSpPr>
          <p:cNvPr id="6" name="CuadroTexto 5">
            <a:extLst>
              <a:ext uri="{FF2B5EF4-FFF2-40B4-BE49-F238E27FC236}">
                <a16:creationId xmlns:a16="http://schemas.microsoft.com/office/drawing/2014/main" id="{656F8C39-7EF2-5096-7F10-43A927492532}"/>
              </a:ext>
            </a:extLst>
          </p:cNvPr>
          <p:cNvSpPr txBox="1"/>
          <p:nvPr/>
        </p:nvSpPr>
        <p:spPr>
          <a:xfrm>
            <a:off x="103909" y="4614472"/>
            <a:ext cx="8936182" cy="1569660"/>
          </a:xfrm>
          <a:prstGeom prst="rect">
            <a:avLst/>
          </a:prstGeom>
          <a:solidFill>
            <a:schemeClr val="accent6">
              <a:lumMod val="60000"/>
              <a:lumOff val="40000"/>
            </a:schemeClr>
          </a:solidFill>
        </p:spPr>
        <p:txBody>
          <a:bodyPr wrap="square" rtlCol="0">
            <a:spAutoFit/>
          </a:bodyPr>
          <a:lstStyle/>
          <a:p>
            <a:r>
              <a:rPr lang="es-MX" sz="2400" b="1">
                <a:solidFill>
                  <a:schemeClr val="bg1"/>
                </a:solidFill>
              </a:rPr>
              <a:t> </a:t>
            </a:r>
            <a:r>
              <a:rPr lang="es-MX" sz="2400" b="1" dirty="0">
                <a:solidFill>
                  <a:schemeClr val="bg1"/>
                </a:solidFill>
              </a:rPr>
              <a:t>hay cierta responsabilidad en el llamamiento que recibimos, la mayoría de los cristianos viven en los capítulos </a:t>
            </a:r>
            <a:r>
              <a:rPr lang="es-MX" sz="2400" b="1" dirty="0">
                <a:solidFill>
                  <a:schemeClr val="bg1"/>
                </a:solidFill>
                <a:highlight>
                  <a:srgbClr val="00FF00"/>
                </a:highlight>
              </a:rPr>
              <a:t>{ 1-3 } </a:t>
            </a:r>
            <a:r>
              <a:rPr lang="es-MX" sz="2400" b="1" dirty="0">
                <a:solidFill>
                  <a:schemeClr val="bg1"/>
                </a:solidFill>
              </a:rPr>
              <a:t>y quizás estudian las escrituras, pero no avanzan a los capítulos </a:t>
            </a:r>
            <a:r>
              <a:rPr lang="es-MX" sz="2400" b="1" dirty="0">
                <a:highlight>
                  <a:srgbClr val="0000FF"/>
                </a:highlight>
              </a:rPr>
              <a:t>{ 4-6 } </a:t>
            </a:r>
            <a:r>
              <a:rPr lang="es-MX" sz="2400" b="1" dirty="0">
                <a:solidFill>
                  <a:schemeClr val="bg1"/>
                </a:solidFill>
              </a:rPr>
              <a:t>para poner en práctica los deberes. </a:t>
            </a:r>
          </a:p>
        </p:txBody>
      </p:sp>
    </p:spTree>
    <p:extLst>
      <p:ext uri="{BB962C8B-B14F-4D97-AF65-F5344CB8AC3E}">
        <p14:creationId xmlns:p14="http://schemas.microsoft.com/office/powerpoint/2010/main" val="280995327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anim calcmode="lin" valueType="num">
                                      <p:cBhvr>
                                        <p:cTn id="13" dur="2000" fill="hold"/>
                                        <p:tgtEl>
                                          <p:spTgt spid="5"/>
                                        </p:tgtEl>
                                        <p:attrNameLst>
                                          <p:attrName>ppt_w</p:attrName>
                                        </p:attrNameLst>
                                      </p:cBhvr>
                                      <p:tavLst>
                                        <p:tav tm="0" fmla="#ppt_w*sin(2.5*pi*$)">
                                          <p:val>
                                            <p:fltVal val="0"/>
                                          </p:val>
                                        </p:tav>
                                        <p:tav tm="100000">
                                          <p:val>
                                            <p:fltVal val="1"/>
                                          </p:val>
                                        </p:tav>
                                      </p:tavLst>
                                    </p:anim>
                                    <p:anim calcmode="lin" valueType="num">
                                      <p:cBhvr>
                                        <p:cTn id="14"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fltVal val="0"/>
                                          </p:val>
                                        </p:tav>
                                        <p:tav tm="100000">
                                          <p:val>
                                            <p:strVal val="#ppt_w"/>
                                          </p:val>
                                        </p:tav>
                                      </p:tavLst>
                                    </p:anim>
                                    <p:anim calcmode="lin" valueType="num">
                                      <p:cBhvr>
                                        <p:cTn id="20" dur="1000" fill="hold"/>
                                        <p:tgtEl>
                                          <p:spTgt spid="6"/>
                                        </p:tgtEl>
                                        <p:attrNameLst>
                                          <p:attrName>ppt_h</p:attrName>
                                        </p:attrNameLst>
                                      </p:cBhvr>
                                      <p:tavLst>
                                        <p:tav tm="0">
                                          <p:val>
                                            <p:fltVal val="0"/>
                                          </p:val>
                                        </p:tav>
                                        <p:tav tm="100000">
                                          <p:val>
                                            <p:strVal val="#ppt_h"/>
                                          </p:val>
                                        </p:tav>
                                      </p:tavLst>
                                    </p:anim>
                                    <p:anim calcmode="lin" valueType="num">
                                      <p:cBhvr>
                                        <p:cTn id="21" dur="1000" fill="hold"/>
                                        <p:tgtEl>
                                          <p:spTgt spid="6"/>
                                        </p:tgtEl>
                                        <p:attrNameLst>
                                          <p:attrName>style.rotation</p:attrName>
                                        </p:attrNameLst>
                                      </p:cBhvr>
                                      <p:tavLst>
                                        <p:tav tm="0">
                                          <p:val>
                                            <p:fltVal val="90"/>
                                          </p:val>
                                        </p:tav>
                                        <p:tav tm="100000">
                                          <p:val>
                                            <p:fltVal val="0"/>
                                          </p:val>
                                        </p:tav>
                                      </p:tavLst>
                                    </p:anim>
                                    <p:animEffect transition="in" filter="fade">
                                      <p:cBhvr>
                                        <p:cTn id="2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93B57E7-D08F-C118-1D4E-57A2055315E6}"/>
              </a:ext>
            </a:extLst>
          </p:cNvPr>
          <p:cNvSpPr txBox="1"/>
          <p:nvPr/>
        </p:nvSpPr>
        <p:spPr>
          <a:xfrm>
            <a:off x="96982" y="64669"/>
            <a:ext cx="8950036" cy="646331"/>
          </a:xfrm>
          <a:prstGeom prst="rect">
            <a:avLst/>
          </a:prstGeom>
          <a:solidFill>
            <a:schemeClr val="accent5">
              <a:lumMod val="60000"/>
              <a:lumOff val="40000"/>
            </a:schemeClr>
          </a:solidFill>
        </p:spPr>
        <p:txBody>
          <a:bodyPr wrap="square" rtlCol="0">
            <a:spAutoFit/>
          </a:bodyPr>
          <a:lstStyle/>
          <a:p>
            <a:pPr algn="ctr"/>
            <a:r>
              <a:rPr lang="es-MX" sz="3600" dirty="0">
                <a:solidFill>
                  <a:schemeClr val="bg1"/>
                </a:solidFill>
              </a:rPr>
              <a:t>Notas preliminares a Efesios:</a:t>
            </a:r>
          </a:p>
        </p:txBody>
      </p:sp>
      <p:sp>
        <p:nvSpPr>
          <p:cNvPr id="3" name="CuadroTexto 2">
            <a:extLst>
              <a:ext uri="{FF2B5EF4-FFF2-40B4-BE49-F238E27FC236}">
                <a16:creationId xmlns:a16="http://schemas.microsoft.com/office/drawing/2014/main" id="{24439796-6760-985D-095D-90540BEA8D49}"/>
              </a:ext>
            </a:extLst>
          </p:cNvPr>
          <p:cNvSpPr txBox="1"/>
          <p:nvPr/>
        </p:nvSpPr>
        <p:spPr>
          <a:xfrm>
            <a:off x="96982" y="711000"/>
            <a:ext cx="8950036" cy="1323439"/>
          </a:xfrm>
          <a:prstGeom prst="rect">
            <a:avLst/>
          </a:prstGeom>
          <a:solidFill>
            <a:srgbClr val="7030A0"/>
          </a:solidFill>
        </p:spPr>
        <p:txBody>
          <a:bodyPr wrap="square" rtlCol="0">
            <a:spAutoFit/>
          </a:bodyPr>
          <a:lstStyle/>
          <a:p>
            <a:r>
              <a:rPr lang="es-MX" sz="2000" dirty="0">
                <a:highlight>
                  <a:srgbClr val="0000FF"/>
                </a:highlight>
              </a:rPr>
              <a:t>LA CIUDAD: </a:t>
            </a:r>
            <a:r>
              <a:rPr lang="es-MX" sz="2000" dirty="0"/>
              <a:t>Éfeso era una de las grandes ciudades de Asia menor: una capital romana, centro de adoración de la diosa Diana, también era un rico centro comercial ubicado en una extensa bahía que invitaba al comercio mundial,</a:t>
            </a:r>
          </a:p>
        </p:txBody>
      </p:sp>
      <p:sp>
        <p:nvSpPr>
          <p:cNvPr id="4" name="CuadroTexto 3">
            <a:extLst>
              <a:ext uri="{FF2B5EF4-FFF2-40B4-BE49-F238E27FC236}">
                <a16:creationId xmlns:a16="http://schemas.microsoft.com/office/drawing/2014/main" id="{268EA466-2E01-34D4-DF64-161BA24A50BE}"/>
              </a:ext>
            </a:extLst>
          </p:cNvPr>
          <p:cNvSpPr txBox="1"/>
          <p:nvPr/>
        </p:nvSpPr>
        <p:spPr>
          <a:xfrm>
            <a:off x="96982" y="1967345"/>
            <a:ext cx="8950036" cy="1015663"/>
          </a:xfrm>
          <a:prstGeom prst="rect">
            <a:avLst/>
          </a:prstGeom>
          <a:solidFill>
            <a:schemeClr val="accent3">
              <a:lumMod val="75000"/>
            </a:schemeClr>
          </a:solidFill>
        </p:spPr>
        <p:txBody>
          <a:bodyPr wrap="square" rtlCol="0">
            <a:spAutoFit/>
          </a:bodyPr>
          <a:lstStyle/>
          <a:p>
            <a:r>
              <a:rPr lang="es-MX" sz="2000" b="1" dirty="0">
                <a:solidFill>
                  <a:schemeClr val="bg1"/>
                </a:solidFill>
                <a:highlight>
                  <a:srgbClr val="00FFFF"/>
                </a:highlight>
              </a:rPr>
              <a:t>EL TEMPLO DE DIANA </a:t>
            </a:r>
            <a:r>
              <a:rPr lang="es-MX" sz="2000" dirty="0"/>
              <a:t>era una de las siete maravillas del mundo antiguo en donde se le rundía adoración a esta diosa, </a:t>
            </a:r>
            <a:r>
              <a:rPr lang="es-MX" sz="2000" dirty="0">
                <a:highlight>
                  <a:srgbClr val="0000FF"/>
                </a:highlight>
              </a:rPr>
              <a:t>{ Hechos 19:27 } </a:t>
            </a:r>
            <a:r>
              <a:rPr lang="es-MX" sz="2000" dirty="0"/>
              <a:t>en esa ciudad Pablo se quedó por tres años predicando la palabra de Dios. </a:t>
            </a:r>
            <a:r>
              <a:rPr lang="es-MX" sz="2000" dirty="0">
                <a:highlight>
                  <a:srgbClr val="FF00FF"/>
                </a:highlight>
              </a:rPr>
              <a:t>{ Hechos 20:31 }</a:t>
            </a:r>
          </a:p>
        </p:txBody>
      </p:sp>
      <p:sp>
        <p:nvSpPr>
          <p:cNvPr id="5" name="CuadroTexto 4">
            <a:extLst>
              <a:ext uri="{FF2B5EF4-FFF2-40B4-BE49-F238E27FC236}">
                <a16:creationId xmlns:a16="http://schemas.microsoft.com/office/drawing/2014/main" id="{ED224967-D483-71C1-2814-976BFF60EA38}"/>
              </a:ext>
            </a:extLst>
          </p:cNvPr>
          <p:cNvSpPr txBox="1"/>
          <p:nvPr/>
        </p:nvSpPr>
        <p:spPr>
          <a:xfrm>
            <a:off x="96982" y="2983008"/>
            <a:ext cx="8950036" cy="707886"/>
          </a:xfrm>
          <a:prstGeom prst="rect">
            <a:avLst/>
          </a:prstGeom>
          <a:solidFill>
            <a:schemeClr val="accent5">
              <a:lumMod val="40000"/>
              <a:lumOff val="60000"/>
            </a:schemeClr>
          </a:solidFill>
        </p:spPr>
        <p:txBody>
          <a:bodyPr wrap="square" rtlCol="0">
            <a:spAutoFit/>
          </a:bodyPr>
          <a:lstStyle/>
          <a:p>
            <a:r>
              <a:rPr lang="es-MX" sz="2000" dirty="0">
                <a:highlight>
                  <a:srgbClr val="000080"/>
                </a:highlight>
              </a:rPr>
              <a:t>Así fue como a través de esa ciudad de Éfeso el evangelio se expandió por toda Asia Hechos 19:10 }</a:t>
            </a:r>
          </a:p>
        </p:txBody>
      </p:sp>
      <p:sp>
        <p:nvSpPr>
          <p:cNvPr id="6" name="CuadroTexto 5">
            <a:extLst>
              <a:ext uri="{FF2B5EF4-FFF2-40B4-BE49-F238E27FC236}">
                <a16:creationId xmlns:a16="http://schemas.microsoft.com/office/drawing/2014/main" id="{507FEA01-5559-8957-C438-DCEDC12BC9C1}"/>
              </a:ext>
            </a:extLst>
          </p:cNvPr>
          <p:cNvSpPr txBox="1"/>
          <p:nvPr/>
        </p:nvSpPr>
        <p:spPr>
          <a:xfrm>
            <a:off x="96982" y="3690894"/>
            <a:ext cx="8950036" cy="707886"/>
          </a:xfrm>
          <a:prstGeom prst="rect">
            <a:avLst/>
          </a:prstGeom>
          <a:solidFill>
            <a:schemeClr val="bg1"/>
          </a:solidFill>
        </p:spPr>
        <p:txBody>
          <a:bodyPr wrap="square" rtlCol="0">
            <a:spAutoFit/>
          </a:bodyPr>
          <a:lstStyle/>
          <a:p>
            <a:r>
              <a:rPr lang="es-MX" sz="2000" dirty="0">
                <a:highlight>
                  <a:srgbClr val="008000"/>
                </a:highlight>
              </a:rPr>
              <a:t>LA IGLESIA: </a:t>
            </a:r>
            <a:r>
              <a:rPr lang="es-MX" sz="2000" dirty="0"/>
              <a:t>Pablo visito brevemente a Éfeso en su segundo viaje, dejando allí a sus ayudantes Priscila y Aquila, </a:t>
            </a:r>
            <a:r>
              <a:rPr lang="es-MX" sz="2000" b="1" dirty="0">
                <a:solidFill>
                  <a:schemeClr val="bg1"/>
                </a:solidFill>
                <a:highlight>
                  <a:srgbClr val="FFFF00"/>
                </a:highlight>
              </a:rPr>
              <a:t>{ Hechos 18: 18-28 }</a:t>
            </a:r>
          </a:p>
        </p:txBody>
      </p:sp>
      <p:sp>
        <p:nvSpPr>
          <p:cNvPr id="7" name="CuadroTexto 6">
            <a:extLst>
              <a:ext uri="{FF2B5EF4-FFF2-40B4-BE49-F238E27FC236}">
                <a16:creationId xmlns:a16="http://schemas.microsoft.com/office/drawing/2014/main" id="{74F7D260-EB3A-1C70-B8B8-DFB8B461A554}"/>
              </a:ext>
            </a:extLst>
          </p:cNvPr>
          <p:cNvSpPr txBox="1"/>
          <p:nvPr/>
        </p:nvSpPr>
        <p:spPr>
          <a:xfrm>
            <a:off x="96982" y="4398780"/>
            <a:ext cx="8950036" cy="1323439"/>
          </a:xfrm>
          <a:prstGeom prst="rect">
            <a:avLst/>
          </a:prstGeom>
          <a:solidFill>
            <a:srgbClr val="0070C0"/>
          </a:solidFill>
        </p:spPr>
        <p:txBody>
          <a:bodyPr wrap="square" rtlCol="0">
            <a:spAutoFit/>
          </a:bodyPr>
          <a:lstStyle/>
          <a:p>
            <a:r>
              <a:rPr lang="es-MX" sz="2000" dirty="0"/>
              <a:t>Pablo estuvo predicando por dos años aproximadamente en Éfeso su ministerio tuvo un tremendo efecto en la ciudad los que practicaban la brujería se convirtieron a Cristo y quemaron sus libros, y se ganaron a muchos para la adoración al Dios verdadero. </a:t>
            </a:r>
            <a:r>
              <a:rPr lang="es-MX" sz="2000" b="1" dirty="0">
                <a:solidFill>
                  <a:schemeClr val="bg1"/>
                </a:solidFill>
                <a:highlight>
                  <a:srgbClr val="00FFFF"/>
                </a:highlight>
              </a:rPr>
              <a:t>{ Hechos 19: 18-20 }</a:t>
            </a:r>
          </a:p>
        </p:txBody>
      </p:sp>
      <p:sp>
        <p:nvSpPr>
          <p:cNvPr id="8" name="CuadroTexto 7">
            <a:extLst>
              <a:ext uri="{FF2B5EF4-FFF2-40B4-BE49-F238E27FC236}">
                <a16:creationId xmlns:a16="http://schemas.microsoft.com/office/drawing/2014/main" id="{768820F4-976B-00CB-FF85-C4E742B72A2F}"/>
              </a:ext>
            </a:extLst>
          </p:cNvPr>
          <p:cNvSpPr txBox="1"/>
          <p:nvPr/>
        </p:nvSpPr>
        <p:spPr>
          <a:xfrm>
            <a:off x="96982" y="5722219"/>
            <a:ext cx="8950036" cy="101566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s-MX" sz="2000" b="1" dirty="0">
                <a:highlight>
                  <a:srgbClr val="00FFFF"/>
                </a:highlight>
              </a:rPr>
              <a:t>LA CARTA: </a:t>
            </a:r>
            <a:r>
              <a:rPr lang="es-MX" sz="2000" dirty="0"/>
              <a:t>Pablo era un prisionero de roma cuando escribió esta carta.</a:t>
            </a:r>
          </a:p>
          <a:p>
            <a:r>
              <a:rPr lang="es-MX" sz="2000" dirty="0"/>
              <a:t> </a:t>
            </a:r>
            <a:r>
              <a:rPr lang="es-MX" sz="2000" b="1" dirty="0">
                <a:highlight>
                  <a:srgbClr val="00FF00"/>
                </a:highlight>
              </a:rPr>
              <a:t>{ Efesios 3:1 4:1 } </a:t>
            </a:r>
            <a:r>
              <a:rPr lang="es-MX" sz="2000" dirty="0"/>
              <a:t>el pensamiento clave en este capítulo es la riqueza de las bendiciones que tenemos como cristianos, bendiciones en Cristo, </a:t>
            </a:r>
          </a:p>
        </p:txBody>
      </p:sp>
    </p:spTree>
    <p:extLst>
      <p:ext uri="{BB962C8B-B14F-4D97-AF65-F5344CB8AC3E}">
        <p14:creationId xmlns:p14="http://schemas.microsoft.com/office/powerpoint/2010/main" val="11808870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 calcmode="lin" valueType="num">
                                      <p:cBhvr>
                                        <p:cTn id="14" dur="1000" fill="hold"/>
                                        <p:tgtEl>
                                          <p:spTgt spid="4"/>
                                        </p:tgtEl>
                                        <p:attrNameLst>
                                          <p:attrName>style.rotation</p:attrName>
                                        </p:attrNameLst>
                                      </p:cBhvr>
                                      <p:tavLst>
                                        <p:tav tm="0">
                                          <p:val>
                                            <p:fltVal val="90"/>
                                          </p:val>
                                        </p:tav>
                                        <p:tav tm="100000">
                                          <p:val>
                                            <p:fltVal val="0"/>
                                          </p:val>
                                        </p:tav>
                                      </p:tavLst>
                                    </p:anim>
                                    <p:animEffect transition="in" filter="fade">
                                      <p:cBhvr>
                                        <p:cTn id="15" dur="1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45"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2000"/>
                                        <p:tgtEl>
                                          <p:spTgt spid="5"/>
                                        </p:tgtEl>
                                      </p:cBhvr>
                                    </p:animEffect>
                                    <p:anim calcmode="lin" valueType="num">
                                      <p:cBhvr>
                                        <p:cTn id="21" dur="2000" fill="hold"/>
                                        <p:tgtEl>
                                          <p:spTgt spid="5"/>
                                        </p:tgtEl>
                                        <p:attrNameLst>
                                          <p:attrName>ppt_w</p:attrName>
                                        </p:attrNameLst>
                                      </p:cBhvr>
                                      <p:tavLst>
                                        <p:tav tm="0" fmla="#ppt_w*sin(2.5*pi*$)">
                                          <p:val>
                                            <p:fltVal val="0"/>
                                          </p:val>
                                        </p:tav>
                                        <p:tav tm="100000">
                                          <p:val>
                                            <p:fltVal val="1"/>
                                          </p:val>
                                        </p:tav>
                                      </p:tavLst>
                                    </p:anim>
                                    <p:anim calcmode="lin" valueType="num">
                                      <p:cBhvr>
                                        <p:cTn id="22"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9"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0-#ppt_w/2"/>
                                          </p:val>
                                        </p:tav>
                                        <p:tav tm="100000">
                                          <p:val>
                                            <p:strVal val="#ppt_x"/>
                                          </p:val>
                                        </p:tav>
                                      </p:tavLst>
                                    </p:anim>
                                    <p:anim calcmode="lin" valueType="num">
                                      <p:cBhvr additive="base">
                                        <p:cTn id="2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6" presetClass="entr" presetSubtype="32"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circle(out)">
                                      <p:cBhvr>
                                        <p:cTn id="33" dur="20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3"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500" fill="hold"/>
                                        <p:tgtEl>
                                          <p:spTgt spid="8"/>
                                        </p:tgtEl>
                                        <p:attrNameLst>
                                          <p:attrName>ppt_x</p:attrName>
                                        </p:attrNameLst>
                                      </p:cBhvr>
                                      <p:tavLst>
                                        <p:tav tm="0">
                                          <p:val>
                                            <p:strVal val="1+#ppt_w/2"/>
                                          </p:val>
                                        </p:tav>
                                        <p:tav tm="100000">
                                          <p:val>
                                            <p:strVal val="#ppt_x"/>
                                          </p:val>
                                        </p:tav>
                                      </p:tavLst>
                                    </p:anim>
                                    <p:anim calcmode="lin" valueType="num">
                                      <p:cBhvr additive="base">
                                        <p:cTn id="39"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5AAE0C8-91A2-645F-9A41-5350ED2E98C1}"/>
              </a:ext>
            </a:extLst>
          </p:cNvPr>
          <p:cNvSpPr txBox="1"/>
          <p:nvPr/>
        </p:nvSpPr>
        <p:spPr>
          <a:xfrm>
            <a:off x="96982" y="124691"/>
            <a:ext cx="8950036"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s-MX" sz="2800" b="1" dirty="0">
                <a:solidFill>
                  <a:srgbClr val="FF0000"/>
                </a:solidFill>
              </a:rPr>
              <a:t>1 } </a:t>
            </a:r>
            <a:r>
              <a:rPr lang="es-MX" sz="2800" b="1" dirty="0">
                <a:highlight>
                  <a:srgbClr val="00FF00"/>
                </a:highlight>
              </a:rPr>
              <a:t>LAS BENDICIONES DEL PADRE </a:t>
            </a:r>
            <a:r>
              <a:rPr lang="es-MX" sz="2800" b="1" dirty="0">
                <a:highlight>
                  <a:srgbClr val="00FFFF"/>
                </a:highlight>
              </a:rPr>
              <a:t>{ Efesios 1:1-6 } </a:t>
            </a:r>
          </a:p>
        </p:txBody>
      </p:sp>
      <p:sp>
        <p:nvSpPr>
          <p:cNvPr id="3" name="CuadroTexto 2">
            <a:extLst>
              <a:ext uri="{FF2B5EF4-FFF2-40B4-BE49-F238E27FC236}">
                <a16:creationId xmlns:a16="http://schemas.microsoft.com/office/drawing/2014/main" id="{DCB3D7A0-60D0-B401-C9D3-D03F146B3AC1}"/>
              </a:ext>
            </a:extLst>
          </p:cNvPr>
          <p:cNvSpPr txBox="1"/>
          <p:nvPr/>
        </p:nvSpPr>
        <p:spPr>
          <a:xfrm>
            <a:off x="96981" y="751344"/>
            <a:ext cx="8950036" cy="34778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s-MX" sz="2000" b="1" dirty="0">
                <a:solidFill>
                  <a:srgbClr val="FF0000"/>
                </a:solidFill>
              </a:rPr>
              <a:t>1</a:t>
            </a:r>
            <a:r>
              <a:rPr lang="es-MX" sz="2000" b="1" dirty="0"/>
              <a:t> Pablo, </a:t>
            </a:r>
            <a:r>
              <a:rPr lang="es-MX" sz="2000" b="1" u="sng" dirty="0"/>
              <a:t>apóstol</a:t>
            </a:r>
            <a:r>
              <a:rPr lang="es-MX" sz="2000" b="1" dirty="0"/>
              <a:t> de Jesucristo por la voluntad de Dios, a los santos y fieles en Cristo Jesús que están en Éfeso,</a:t>
            </a:r>
          </a:p>
          <a:p>
            <a:r>
              <a:rPr lang="es-MX" sz="2000" b="1" dirty="0">
                <a:solidFill>
                  <a:srgbClr val="FF0000"/>
                </a:solidFill>
              </a:rPr>
              <a:t>2</a:t>
            </a:r>
            <a:r>
              <a:rPr lang="es-MX" sz="2000" b="1" dirty="0"/>
              <a:t> gracia y paz a vosotros, de Dios nuestro padre y del Señor Jesucristo,</a:t>
            </a:r>
          </a:p>
          <a:p>
            <a:r>
              <a:rPr lang="es-MX" sz="2000" b="1" dirty="0">
                <a:solidFill>
                  <a:srgbClr val="FF0000"/>
                </a:solidFill>
              </a:rPr>
              <a:t>3</a:t>
            </a:r>
            <a:r>
              <a:rPr lang="es-MX" sz="2000" b="1" dirty="0"/>
              <a:t> bendito sea el Dios y padre de nuestro Señor Jesucristo que </a:t>
            </a:r>
            <a:r>
              <a:rPr lang="es-MX" sz="2000" b="1" u="sng" dirty="0"/>
              <a:t>nos bendijo con toda bendición espiritual </a:t>
            </a:r>
            <a:r>
              <a:rPr lang="es-MX" sz="2000" b="1" dirty="0"/>
              <a:t>en los lugares celestiales en Cristo</a:t>
            </a:r>
          </a:p>
          <a:p>
            <a:r>
              <a:rPr lang="es-MX" sz="2000" b="1" dirty="0">
                <a:solidFill>
                  <a:srgbClr val="FF0000"/>
                </a:solidFill>
              </a:rPr>
              <a:t>4</a:t>
            </a:r>
            <a:r>
              <a:rPr lang="es-MX" sz="2000" b="1" dirty="0"/>
              <a:t> según nos </a:t>
            </a:r>
            <a:r>
              <a:rPr lang="es-MX" sz="2000" b="1" u="sng" dirty="0"/>
              <a:t>escogió</a:t>
            </a:r>
            <a:r>
              <a:rPr lang="es-MX" sz="2000" b="1" dirty="0"/>
              <a:t> </a:t>
            </a:r>
            <a:r>
              <a:rPr lang="es-MX" sz="2000" b="1" u="sng" dirty="0"/>
              <a:t>en el </a:t>
            </a:r>
            <a:r>
              <a:rPr lang="es-MX" sz="2000" b="1" dirty="0"/>
              <a:t>antes de la fundación del mundo, para que fuésemos santos y sin mancha delante de él,</a:t>
            </a:r>
          </a:p>
          <a:p>
            <a:r>
              <a:rPr lang="es-MX" sz="2000" b="1" dirty="0">
                <a:solidFill>
                  <a:srgbClr val="FF0000"/>
                </a:solidFill>
              </a:rPr>
              <a:t>5</a:t>
            </a:r>
            <a:r>
              <a:rPr lang="es-MX" sz="2000" b="1" dirty="0"/>
              <a:t> en amor habiéndonos </a:t>
            </a:r>
            <a:r>
              <a:rPr lang="es-MX" sz="2000" b="1" u="sng" dirty="0"/>
              <a:t>predestinado</a:t>
            </a:r>
            <a:r>
              <a:rPr lang="es-MX" sz="2000" b="1" dirty="0"/>
              <a:t> para ser </a:t>
            </a:r>
            <a:r>
              <a:rPr lang="es-MX" sz="2000" b="1" u="sng" dirty="0"/>
              <a:t>adoptados</a:t>
            </a:r>
            <a:r>
              <a:rPr lang="es-MX" sz="2000" b="1" dirty="0"/>
              <a:t> </a:t>
            </a:r>
            <a:r>
              <a:rPr lang="es-MX" sz="2000" b="1" u="sng" dirty="0"/>
              <a:t>hijos</a:t>
            </a:r>
            <a:r>
              <a:rPr lang="es-MX" sz="2000" b="1" dirty="0"/>
              <a:t> suyos por </a:t>
            </a:r>
            <a:r>
              <a:rPr lang="es-MX" sz="2000" b="1" u="sng" dirty="0"/>
              <a:t>medio de Jesucristo</a:t>
            </a:r>
            <a:r>
              <a:rPr lang="es-MX" sz="2000" b="1" dirty="0"/>
              <a:t>, según el puro afecto de su voluntad, </a:t>
            </a:r>
          </a:p>
          <a:p>
            <a:r>
              <a:rPr lang="es-MX" sz="2000" b="1" dirty="0">
                <a:solidFill>
                  <a:srgbClr val="FF0000"/>
                </a:solidFill>
              </a:rPr>
              <a:t>6</a:t>
            </a:r>
            <a:r>
              <a:rPr lang="es-MX" sz="2000" b="1" dirty="0"/>
              <a:t> para alabanza de la gloria de su gracia, con la cual </a:t>
            </a:r>
            <a:r>
              <a:rPr lang="es-MX" sz="2000" b="1" u="sng" dirty="0"/>
              <a:t>nos hizo aceptos </a:t>
            </a:r>
            <a:r>
              <a:rPr lang="es-MX" sz="2000" b="1" dirty="0"/>
              <a:t>en el amado. </a:t>
            </a:r>
          </a:p>
        </p:txBody>
      </p:sp>
      <p:sp>
        <p:nvSpPr>
          <p:cNvPr id="4" name="CuadroTexto 3">
            <a:extLst>
              <a:ext uri="{FF2B5EF4-FFF2-40B4-BE49-F238E27FC236}">
                <a16:creationId xmlns:a16="http://schemas.microsoft.com/office/drawing/2014/main" id="{296DD432-F8E0-EA84-06F9-E6CF485C08EC}"/>
              </a:ext>
            </a:extLst>
          </p:cNvPr>
          <p:cNvSpPr txBox="1"/>
          <p:nvPr/>
        </p:nvSpPr>
        <p:spPr>
          <a:xfrm>
            <a:off x="96981" y="4280935"/>
            <a:ext cx="8998527"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2400" dirty="0">
                <a:highlight>
                  <a:srgbClr val="00FFFF"/>
                </a:highlight>
              </a:rPr>
              <a:t>NOS ESCOGIO v 4  </a:t>
            </a:r>
            <a:r>
              <a:rPr lang="es-MX" sz="2400" dirty="0"/>
              <a:t>&gt;&gt;esta es la maravillosa doctrina de la elección,  </a:t>
            </a:r>
          </a:p>
        </p:txBody>
      </p:sp>
      <p:sp>
        <p:nvSpPr>
          <p:cNvPr id="5" name="CuadroTexto 4">
            <a:extLst>
              <a:ext uri="{FF2B5EF4-FFF2-40B4-BE49-F238E27FC236}">
                <a16:creationId xmlns:a16="http://schemas.microsoft.com/office/drawing/2014/main" id="{84E4F1E5-046F-7B55-42A0-7D43D1C7977A}"/>
              </a:ext>
            </a:extLst>
          </p:cNvPr>
          <p:cNvSpPr txBox="1"/>
          <p:nvPr/>
        </p:nvSpPr>
        <p:spPr>
          <a:xfrm>
            <a:off x="96982" y="5163649"/>
            <a:ext cx="9047018" cy="1569660"/>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s-MX" sz="2400" dirty="0"/>
              <a:t>ANTES DE LA FUNDACION DEL MUNDO &gt;&gt; la biblia afirma que antes de la fundación del mundo  Cristo fue destinado a ofrecerse a sí mismo como cordero de Dios, </a:t>
            </a:r>
            <a:r>
              <a:rPr lang="es-MX" sz="2400" dirty="0">
                <a:highlight>
                  <a:srgbClr val="00FF00"/>
                </a:highlight>
              </a:rPr>
              <a:t>1 Pd 1:20  </a:t>
            </a:r>
            <a:r>
              <a:rPr lang="es-MX" sz="2400" dirty="0">
                <a:highlight>
                  <a:srgbClr val="00FFFF"/>
                </a:highlight>
              </a:rPr>
              <a:t>Hechos 2:23  </a:t>
            </a:r>
            <a:r>
              <a:rPr lang="es-MX" sz="2400" dirty="0">
                <a:solidFill>
                  <a:schemeClr val="tx1"/>
                </a:solidFill>
                <a:highlight>
                  <a:srgbClr val="0000FF"/>
                </a:highlight>
              </a:rPr>
              <a:t>Hechos 4:28 }</a:t>
            </a:r>
          </a:p>
        </p:txBody>
      </p:sp>
    </p:spTree>
    <p:extLst>
      <p:ext uri="{BB962C8B-B14F-4D97-AF65-F5344CB8AC3E}">
        <p14:creationId xmlns:p14="http://schemas.microsoft.com/office/powerpoint/2010/main" val="41946287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 calcmode="lin" valueType="num">
                                      <p:cBhvr>
                                        <p:cTn id="14" dur="1000" fill="hold"/>
                                        <p:tgtEl>
                                          <p:spTgt spid="4"/>
                                        </p:tgtEl>
                                        <p:attrNameLst>
                                          <p:attrName>style.rotation</p:attrName>
                                        </p:attrNameLst>
                                      </p:cBhvr>
                                      <p:tavLst>
                                        <p:tav tm="0">
                                          <p:val>
                                            <p:fltVal val="90"/>
                                          </p:val>
                                        </p:tav>
                                        <p:tav tm="100000">
                                          <p:val>
                                            <p:fltVal val="0"/>
                                          </p:val>
                                        </p:tav>
                                      </p:tavLst>
                                    </p:anim>
                                    <p:animEffect transition="in" filter="fade">
                                      <p:cBhvr>
                                        <p:cTn id="15" dur="1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32"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circle(out)">
                                      <p:cBhvr>
                                        <p:cTn id="2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17C41DD-C14C-6703-93D8-99A5E18CD89B}"/>
              </a:ext>
            </a:extLst>
          </p:cNvPr>
          <p:cNvSpPr txBox="1"/>
          <p:nvPr/>
        </p:nvSpPr>
        <p:spPr>
          <a:xfrm>
            <a:off x="127416" y="104931"/>
            <a:ext cx="8889167"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800" b="1" dirty="0">
                <a:solidFill>
                  <a:srgbClr val="FF0000"/>
                </a:solidFill>
              </a:rPr>
              <a:t>2 }</a:t>
            </a:r>
            <a:r>
              <a:rPr lang="es-MX" sz="2800" b="1" dirty="0">
                <a:highlight>
                  <a:srgbClr val="00FF00"/>
                </a:highlight>
              </a:rPr>
              <a:t>Las bendiciones del hijo </a:t>
            </a:r>
            <a:r>
              <a:rPr lang="es-MX" sz="2800" b="1" dirty="0">
                <a:highlight>
                  <a:srgbClr val="00FFFF"/>
                </a:highlight>
              </a:rPr>
              <a:t>{ vv 7-12 }</a:t>
            </a:r>
          </a:p>
        </p:txBody>
      </p:sp>
      <p:sp>
        <p:nvSpPr>
          <p:cNvPr id="4" name="CuadroTexto 3">
            <a:extLst>
              <a:ext uri="{FF2B5EF4-FFF2-40B4-BE49-F238E27FC236}">
                <a16:creationId xmlns:a16="http://schemas.microsoft.com/office/drawing/2014/main" id="{6C150B14-3D06-1EEB-AE74-9F28D1725E5C}"/>
              </a:ext>
            </a:extLst>
          </p:cNvPr>
          <p:cNvSpPr txBox="1"/>
          <p:nvPr/>
        </p:nvSpPr>
        <p:spPr>
          <a:xfrm>
            <a:off x="127414" y="729579"/>
            <a:ext cx="8889167" cy="34778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s-MX" sz="2000" b="1" dirty="0"/>
              <a:t>V</a:t>
            </a:r>
            <a:r>
              <a:rPr lang="es-MX" sz="2000" b="1" dirty="0">
                <a:solidFill>
                  <a:srgbClr val="FF0000"/>
                </a:solidFill>
              </a:rPr>
              <a:t>7</a:t>
            </a:r>
            <a:r>
              <a:rPr lang="es-MX" sz="2000" b="1" dirty="0"/>
              <a:t> en quien tenemos </a:t>
            </a:r>
            <a:r>
              <a:rPr lang="es-MX" sz="2000" b="1" u="sng" dirty="0"/>
              <a:t>redención por su sangre</a:t>
            </a:r>
            <a:r>
              <a:rPr lang="es-MX" sz="2000" b="1" dirty="0"/>
              <a:t>, el </a:t>
            </a:r>
            <a:r>
              <a:rPr lang="es-MX" sz="2000" b="1" u="sng" dirty="0"/>
              <a:t>perdón de pecados </a:t>
            </a:r>
            <a:r>
              <a:rPr lang="es-MX" sz="2000" b="1" dirty="0"/>
              <a:t>según las riquezas de su gracia, </a:t>
            </a:r>
            <a:r>
              <a:rPr lang="es-MX" sz="2000" b="1" dirty="0">
                <a:solidFill>
                  <a:srgbClr val="FF0000"/>
                </a:solidFill>
              </a:rPr>
              <a:t>8</a:t>
            </a:r>
            <a:r>
              <a:rPr lang="es-MX" sz="2000" b="1" dirty="0"/>
              <a:t> que hizo sobreabundar para con nosotros en toda </a:t>
            </a:r>
            <a:r>
              <a:rPr lang="es-MX" sz="2000" b="1" u="sng" dirty="0"/>
              <a:t>sabiduría e inteligencia</a:t>
            </a:r>
            <a:r>
              <a:rPr lang="es-MX" sz="2000" b="1" dirty="0"/>
              <a:t>, </a:t>
            </a:r>
            <a:r>
              <a:rPr lang="es-MX" sz="2000" b="1" dirty="0">
                <a:solidFill>
                  <a:srgbClr val="FF0000"/>
                </a:solidFill>
              </a:rPr>
              <a:t>9 </a:t>
            </a:r>
            <a:r>
              <a:rPr lang="es-MX" sz="2000" b="1" u="sng" dirty="0"/>
              <a:t>dándonos a conocer </a:t>
            </a:r>
            <a:r>
              <a:rPr lang="es-MX" sz="2000" b="1" dirty="0"/>
              <a:t>el </a:t>
            </a:r>
            <a:r>
              <a:rPr lang="es-MX" sz="2000" b="1" u="sng" dirty="0"/>
              <a:t>misterio</a:t>
            </a:r>
            <a:r>
              <a:rPr lang="es-MX" sz="2000" b="1" dirty="0"/>
              <a:t> </a:t>
            </a:r>
            <a:r>
              <a:rPr lang="es-MX" sz="2000" b="1" u="sng" dirty="0"/>
              <a:t>de su voluntad</a:t>
            </a:r>
            <a:r>
              <a:rPr lang="es-MX" sz="2000" b="1" dirty="0"/>
              <a:t>, según su beneplácito, el cual se había propuesto en sí mismo, </a:t>
            </a:r>
            <a:r>
              <a:rPr lang="es-MX" sz="2000" b="1" dirty="0">
                <a:solidFill>
                  <a:srgbClr val="FF0000"/>
                </a:solidFill>
              </a:rPr>
              <a:t>10</a:t>
            </a:r>
            <a:r>
              <a:rPr lang="es-MX" sz="2000" b="1" dirty="0"/>
              <a:t> </a:t>
            </a:r>
            <a:r>
              <a:rPr lang="es-MX" sz="2000" b="1" u="sng" dirty="0"/>
              <a:t>de reunir todas las cosas en Cristo</a:t>
            </a:r>
            <a:r>
              <a:rPr lang="es-MX" sz="2000" b="1" dirty="0"/>
              <a:t>, en la </a:t>
            </a:r>
            <a:r>
              <a:rPr lang="es-MX" sz="2000" b="1" u="sng" dirty="0"/>
              <a:t>dispensación del cumplimiento de los tiempos</a:t>
            </a:r>
            <a:r>
              <a:rPr lang="es-MX" sz="2000" b="1" dirty="0"/>
              <a:t>, así las que están en los cielos, como las que están en la tierra, </a:t>
            </a:r>
            <a:r>
              <a:rPr lang="es-MX" sz="2000" b="1" dirty="0">
                <a:solidFill>
                  <a:srgbClr val="FF0000"/>
                </a:solidFill>
              </a:rPr>
              <a:t>11</a:t>
            </a:r>
            <a:r>
              <a:rPr lang="es-MX" sz="2000" b="1" dirty="0"/>
              <a:t>en el asimismo tuvimos </a:t>
            </a:r>
            <a:r>
              <a:rPr lang="es-MX" sz="2000" b="1" u="sng" dirty="0"/>
              <a:t>herencia</a:t>
            </a:r>
            <a:r>
              <a:rPr lang="es-MX" sz="2000" b="1" dirty="0"/>
              <a:t>, habiendo sido predestinados conforme al propósito del que hace todas las cosas según el designio de su voluntad </a:t>
            </a:r>
            <a:r>
              <a:rPr lang="es-MX" sz="2000" b="1" dirty="0">
                <a:solidFill>
                  <a:srgbClr val="FF0000"/>
                </a:solidFill>
              </a:rPr>
              <a:t>12</a:t>
            </a:r>
            <a:r>
              <a:rPr lang="es-MX" sz="2000" b="1" dirty="0"/>
              <a:t> a fin de que seamos para alabanza de su gloria, nosotros los que primeramente esperábamos en Cristo,</a:t>
            </a:r>
          </a:p>
        </p:txBody>
      </p:sp>
      <p:sp>
        <p:nvSpPr>
          <p:cNvPr id="5" name="CuadroTexto 4">
            <a:extLst>
              <a:ext uri="{FF2B5EF4-FFF2-40B4-BE49-F238E27FC236}">
                <a16:creationId xmlns:a16="http://schemas.microsoft.com/office/drawing/2014/main" id="{9051351B-A839-4A04-FFC5-77D7159F9247}"/>
              </a:ext>
            </a:extLst>
          </p:cNvPr>
          <p:cNvSpPr txBox="1"/>
          <p:nvPr/>
        </p:nvSpPr>
        <p:spPr>
          <a:xfrm>
            <a:off x="127414" y="4301301"/>
            <a:ext cx="8889167" cy="46166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s-MX" sz="2400" b="1" dirty="0"/>
              <a:t>A } nos a redimido { </a:t>
            </a:r>
            <a:r>
              <a:rPr lang="es-MX" sz="2400" b="1" dirty="0">
                <a:highlight>
                  <a:srgbClr val="00FFFF"/>
                </a:highlight>
              </a:rPr>
              <a:t>v 7 a </a:t>
            </a:r>
            <a:r>
              <a:rPr lang="es-MX" sz="2400" b="1" dirty="0"/>
              <a:t>}</a:t>
            </a:r>
          </a:p>
        </p:txBody>
      </p:sp>
      <p:sp>
        <p:nvSpPr>
          <p:cNvPr id="6" name="CuadroTexto 5">
            <a:extLst>
              <a:ext uri="{FF2B5EF4-FFF2-40B4-BE49-F238E27FC236}">
                <a16:creationId xmlns:a16="http://schemas.microsoft.com/office/drawing/2014/main" id="{07122B03-1A30-AC7A-16F1-9616085204F3}"/>
              </a:ext>
            </a:extLst>
          </p:cNvPr>
          <p:cNvSpPr txBox="1"/>
          <p:nvPr/>
        </p:nvSpPr>
        <p:spPr>
          <a:xfrm>
            <a:off x="127415" y="4856813"/>
            <a:ext cx="8889167" cy="46166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s-MX" sz="2400" b="1" dirty="0"/>
              <a:t>B } nos ha perdonado { </a:t>
            </a:r>
            <a:r>
              <a:rPr lang="es-MX" sz="2400" b="1" dirty="0">
                <a:highlight>
                  <a:srgbClr val="FF00FF"/>
                </a:highlight>
              </a:rPr>
              <a:t>7 b </a:t>
            </a:r>
            <a:r>
              <a:rPr lang="es-MX" sz="2400" b="1" dirty="0"/>
              <a:t>}</a:t>
            </a:r>
          </a:p>
        </p:txBody>
      </p:sp>
      <p:sp>
        <p:nvSpPr>
          <p:cNvPr id="7" name="CuadroTexto 6">
            <a:extLst>
              <a:ext uri="{FF2B5EF4-FFF2-40B4-BE49-F238E27FC236}">
                <a16:creationId xmlns:a16="http://schemas.microsoft.com/office/drawing/2014/main" id="{80EF3D52-F218-9429-F9DB-BADF8AD202C4}"/>
              </a:ext>
            </a:extLst>
          </p:cNvPr>
          <p:cNvSpPr txBox="1"/>
          <p:nvPr/>
        </p:nvSpPr>
        <p:spPr>
          <a:xfrm>
            <a:off x="127415" y="5481618"/>
            <a:ext cx="8889166" cy="461665"/>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s-MX" sz="2400" b="1" dirty="0"/>
              <a:t>C }  nos ha rebelado la voluntad de Dios { </a:t>
            </a:r>
            <a:r>
              <a:rPr lang="es-MX" sz="2400" b="1" dirty="0">
                <a:highlight>
                  <a:srgbClr val="00FF00"/>
                </a:highlight>
              </a:rPr>
              <a:t>vv 8-10 </a:t>
            </a:r>
            <a:r>
              <a:rPr lang="es-MX" sz="2400" b="1" dirty="0"/>
              <a:t>}</a:t>
            </a:r>
          </a:p>
        </p:txBody>
      </p:sp>
      <p:sp>
        <p:nvSpPr>
          <p:cNvPr id="8" name="CuadroTexto 7">
            <a:extLst>
              <a:ext uri="{FF2B5EF4-FFF2-40B4-BE49-F238E27FC236}">
                <a16:creationId xmlns:a16="http://schemas.microsoft.com/office/drawing/2014/main" id="{108F1571-9782-493B-078A-59ACF3D920A6}"/>
              </a:ext>
            </a:extLst>
          </p:cNvPr>
          <p:cNvSpPr txBox="1"/>
          <p:nvPr/>
        </p:nvSpPr>
        <p:spPr>
          <a:xfrm>
            <a:off x="127415" y="6130977"/>
            <a:ext cx="8889166" cy="46166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s-MX" sz="2400" b="1" dirty="0"/>
              <a:t>D } nos ha hecho una herencia { </a:t>
            </a:r>
            <a:r>
              <a:rPr lang="es-MX" sz="2400" b="1" dirty="0">
                <a:highlight>
                  <a:srgbClr val="FFFF00"/>
                </a:highlight>
              </a:rPr>
              <a:t>vv 11-12 </a:t>
            </a:r>
            <a:r>
              <a:rPr lang="es-MX" sz="2400" b="1" dirty="0"/>
              <a:t>}</a:t>
            </a:r>
          </a:p>
        </p:txBody>
      </p:sp>
    </p:spTree>
    <p:extLst>
      <p:ext uri="{BB962C8B-B14F-4D97-AF65-F5344CB8AC3E}">
        <p14:creationId xmlns:p14="http://schemas.microsoft.com/office/powerpoint/2010/main" val="95665101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 calcmode="lin" valueType="num">
                                      <p:cBhvr>
                                        <p:cTn id="14" dur="1000" fill="hold"/>
                                        <p:tgtEl>
                                          <p:spTgt spid="5"/>
                                        </p:tgtEl>
                                        <p:attrNameLst>
                                          <p:attrName>style.rotation</p:attrName>
                                        </p:attrNameLst>
                                      </p:cBhvr>
                                      <p:tavLst>
                                        <p:tav tm="0">
                                          <p:val>
                                            <p:fltVal val="90"/>
                                          </p:val>
                                        </p:tav>
                                        <p:tav tm="100000">
                                          <p:val>
                                            <p:fltVal val="0"/>
                                          </p:val>
                                        </p:tav>
                                      </p:tavLst>
                                    </p:anim>
                                    <p:animEffect transition="in" filter="fade">
                                      <p:cBhvr>
                                        <p:cTn id="15" dur="1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9"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0-#ppt_w/2"/>
                                          </p:val>
                                        </p:tav>
                                        <p:tav tm="100000">
                                          <p:val>
                                            <p:strVal val="#ppt_x"/>
                                          </p:val>
                                        </p:tav>
                                      </p:tavLst>
                                    </p:anim>
                                    <p:anim calcmode="lin" valueType="num">
                                      <p:cBhvr additive="base">
                                        <p:cTn id="21"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3"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1+#ppt_w/2"/>
                                          </p:val>
                                        </p:tav>
                                        <p:tav tm="100000">
                                          <p:val>
                                            <p:strVal val="#ppt_x"/>
                                          </p:val>
                                        </p:tav>
                                      </p:tavLst>
                                    </p:anim>
                                    <p:anim calcmode="lin" valueType="num">
                                      <p:cBhvr additive="base">
                                        <p:cTn id="27"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1000" fill="hold"/>
                                        <p:tgtEl>
                                          <p:spTgt spid="8"/>
                                        </p:tgtEl>
                                        <p:attrNameLst>
                                          <p:attrName>ppt_w</p:attrName>
                                        </p:attrNameLst>
                                      </p:cBhvr>
                                      <p:tavLst>
                                        <p:tav tm="0">
                                          <p:val>
                                            <p:fltVal val="0"/>
                                          </p:val>
                                        </p:tav>
                                        <p:tav tm="100000">
                                          <p:val>
                                            <p:strVal val="#ppt_w"/>
                                          </p:val>
                                        </p:tav>
                                      </p:tavLst>
                                    </p:anim>
                                    <p:anim calcmode="lin" valueType="num">
                                      <p:cBhvr>
                                        <p:cTn id="33" dur="1000" fill="hold"/>
                                        <p:tgtEl>
                                          <p:spTgt spid="8"/>
                                        </p:tgtEl>
                                        <p:attrNameLst>
                                          <p:attrName>ppt_h</p:attrName>
                                        </p:attrNameLst>
                                      </p:cBhvr>
                                      <p:tavLst>
                                        <p:tav tm="0">
                                          <p:val>
                                            <p:fltVal val="0"/>
                                          </p:val>
                                        </p:tav>
                                        <p:tav tm="100000">
                                          <p:val>
                                            <p:strVal val="#ppt_h"/>
                                          </p:val>
                                        </p:tav>
                                      </p:tavLst>
                                    </p:anim>
                                    <p:anim calcmode="lin" valueType="num">
                                      <p:cBhvr>
                                        <p:cTn id="34" dur="1000" fill="hold"/>
                                        <p:tgtEl>
                                          <p:spTgt spid="8"/>
                                        </p:tgtEl>
                                        <p:attrNameLst>
                                          <p:attrName>style.rotation</p:attrName>
                                        </p:attrNameLst>
                                      </p:cBhvr>
                                      <p:tavLst>
                                        <p:tav tm="0">
                                          <p:val>
                                            <p:fltVal val="90"/>
                                          </p:val>
                                        </p:tav>
                                        <p:tav tm="100000">
                                          <p:val>
                                            <p:fltVal val="0"/>
                                          </p:val>
                                        </p:tav>
                                      </p:tavLst>
                                    </p:anim>
                                    <p:animEffect transition="in" filter="fade">
                                      <p:cBhvr>
                                        <p:cTn id="3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CCE44C0-BC64-283B-A779-3DF8A0F2EDD3}"/>
              </a:ext>
            </a:extLst>
          </p:cNvPr>
          <p:cNvSpPr txBox="1"/>
          <p:nvPr/>
        </p:nvSpPr>
        <p:spPr>
          <a:xfrm>
            <a:off x="97436" y="104932"/>
            <a:ext cx="8949128" cy="523220"/>
          </a:xfrm>
          <a:prstGeom prst="rect">
            <a:avLst/>
          </a:prstGeom>
          <a:solidFill>
            <a:schemeClr val="tx1">
              <a:lumMod val="95000"/>
            </a:schemeClr>
          </a:solidFill>
        </p:spPr>
        <p:txBody>
          <a:bodyPr wrap="square" rtlCol="0">
            <a:spAutoFit/>
          </a:bodyPr>
          <a:lstStyle/>
          <a:p>
            <a:pPr algn="ctr"/>
            <a:r>
              <a:rPr lang="es-MX" sz="2800" b="1" dirty="0">
                <a:solidFill>
                  <a:srgbClr val="FF0000"/>
                </a:solidFill>
              </a:rPr>
              <a:t>3 </a:t>
            </a:r>
            <a:r>
              <a:rPr lang="es-MX" sz="2800" b="1" dirty="0">
                <a:solidFill>
                  <a:schemeClr val="bg1"/>
                </a:solidFill>
              </a:rPr>
              <a:t>} Las bendiciones del Espíritu </a:t>
            </a:r>
            <a:r>
              <a:rPr lang="es-MX" sz="2800" b="1" dirty="0">
                <a:solidFill>
                  <a:schemeClr val="bg1"/>
                </a:solidFill>
                <a:highlight>
                  <a:srgbClr val="FFFF00"/>
                </a:highlight>
              </a:rPr>
              <a:t>{ vv 13-14 }</a:t>
            </a:r>
          </a:p>
        </p:txBody>
      </p:sp>
      <p:sp>
        <p:nvSpPr>
          <p:cNvPr id="3" name="CuadroTexto 2">
            <a:extLst>
              <a:ext uri="{FF2B5EF4-FFF2-40B4-BE49-F238E27FC236}">
                <a16:creationId xmlns:a16="http://schemas.microsoft.com/office/drawing/2014/main" id="{A308D5EF-0B46-4F1A-09EB-D50B5B7FF946}"/>
              </a:ext>
            </a:extLst>
          </p:cNvPr>
          <p:cNvSpPr txBox="1"/>
          <p:nvPr/>
        </p:nvSpPr>
        <p:spPr>
          <a:xfrm>
            <a:off x="123668" y="1172986"/>
            <a:ext cx="8896662" cy="310854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s-MX" sz="2800" dirty="0">
                <a:solidFill>
                  <a:srgbClr val="FF0000"/>
                </a:solidFill>
              </a:rPr>
              <a:t>13</a:t>
            </a:r>
            <a:r>
              <a:rPr lang="es-MX" sz="2800" dirty="0"/>
              <a:t> en el también vosotros, habiendo oído la palabra de verdad, el evangelio de vuestra salvación, y habiendo creído en él, fuisteis sellados con el Espíritu Santo de la promesa</a:t>
            </a:r>
          </a:p>
          <a:p>
            <a:r>
              <a:rPr lang="es-MX" sz="2800" dirty="0">
                <a:solidFill>
                  <a:srgbClr val="FF0000"/>
                </a:solidFill>
              </a:rPr>
              <a:t>14</a:t>
            </a:r>
            <a:r>
              <a:rPr lang="es-MX" sz="2800" dirty="0"/>
              <a:t> que es las arras de nuestra herencia hasta la redención de la posesión adquirida, para alabanza de su gloria. </a:t>
            </a:r>
          </a:p>
        </p:txBody>
      </p:sp>
      <p:sp>
        <p:nvSpPr>
          <p:cNvPr id="4" name="CuadroTexto 3">
            <a:extLst>
              <a:ext uri="{FF2B5EF4-FFF2-40B4-BE49-F238E27FC236}">
                <a16:creationId xmlns:a16="http://schemas.microsoft.com/office/drawing/2014/main" id="{27B0E040-832B-E571-A632-39B991D0335A}"/>
              </a:ext>
            </a:extLst>
          </p:cNvPr>
          <p:cNvSpPr txBox="1"/>
          <p:nvPr/>
        </p:nvSpPr>
        <p:spPr>
          <a:xfrm>
            <a:off x="183629" y="4765120"/>
            <a:ext cx="8776741" cy="52322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s-MX" sz="2800" b="1" dirty="0"/>
              <a:t>A } nos ha sellado { </a:t>
            </a:r>
            <a:r>
              <a:rPr lang="es-MX" sz="2800" b="1" dirty="0">
                <a:highlight>
                  <a:srgbClr val="00FF00"/>
                </a:highlight>
              </a:rPr>
              <a:t>v 13 </a:t>
            </a:r>
            <a:r>
              <a:rPr lang="es-MX" sz="2800" b="1" dirty="0"/>
              <a:t>} </a:t>
            </a:r>
          </a:p>
        </p:txBody>
      </p:sp>
      <p:sp>
        <p:nvSpPr>
          <p:cNvPr id="5" name="CuadroTexto 4">
            <a:extLst>
              <a:ext uri="{FF2B5EF4-FFF2-40B4-BE49-F238E27FC236}">
                <a16:creationId xmlns:a16="http://schemas.microsoft.com/office/drawing/2014/main" id="{C616B553-A71B-3921-77FC-4ACE640917DB}"/>
              </a:ext>
            </a:extLst>
          </p:cNvPr>
          <p:cNvSpPr txBox="1"/>
          <p:nvPr/>
        </p:nvSpPr>
        <p:spPr>
          <a:xfrm>
            <a:off x="209862" y="5771931"/>
            <a:ext cx="8776741" cy="52322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s-MX" sz="2800" b="1" dirty="0"/>
              <a:t>B } no ha dado la garantía { </a:t>
            </a:r>
            <a:r>
              <a:rPr lang="es-MX" sz="2800" b="1" dirty="0">
                <a:highlight>
                  <a:srgbClr val="FF00FF"/>
                </a:highlight>
              </a:rPr>
              <a:t>v 14 </a:t>
            </a:r>
            <a:r>
              <a:rPr lang="es-MX" sz="2800" b="1" dirty="0"/>
              <a:t>}</a:t>
            </a:r>
          </a:p>
        </p:txBody>
      </p:sp>
    </p:spTree>
    <p:extLst>
      <p:ext uri="{BB962C8B-B14F-4D97-AF65-F5344CB8AC3E}">
        <p14:creationId xmlns:p14="http://schemas.microsoft.com/office/powerpoint/2010/main" val="80490042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 calcmode="lin" valueType="num">
                                      <p:cBhvr>
                                        <p:cTn id="14" dur="1000" fill="hold"/>
                                        <p:tgtEl>
                                          <p:spTgt spid="4"/>
                                        </p:tgtEl>
                                        <p:attrNameLst>
                                          <p:attrName>style.rotation</p:attrName>
                                        </p:attrNameLst>
                                      </p:cBhvr>
                                      <p:tavLst>
                                        <p:tav tm="0">
                                          <p:val>
                                            <p:fltVal val="90"/>
                                          </p:val>
                                        </p:tav>
                                        <p:tav tm="100000">
                                          <p:val>
                                            <p:fltVal val="0"/>
                                          </p:val>
                                        </p:tav>
                                      </p:tavLst>
                                    </p:anim>
                                    <p:animEffect transition="in" filter="fade">
                                      <p:cBhvr>
                                        <p:cTn id="15" dur="1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down)">
                                      <p:cBhvr>
                                        <p:cTn id="20" dur="580">
                                          <p:stCondLst>
                                            <p:cond delay="0"/>
                                          </p:stCondLst>
                                        </p:cTn>
                                        <p:tgtEl>
                                          <p:spTgt spid="5"/>
                                        </p:tgtEl>
                                      </p:cBhvr>
                                    </p:animEffect>
                                    <p:anim calcmode="lin" valueType="num">
                                      <p:cBhvr>
                                        <p:cTn id="21"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6" dur="26">
                                          <p:stCondLst>
                                            <p:cond delay="650"/>
                                          </p:stCondLst>
                                        </p:cTn>
                                        <p:tgtEl>
                                          <p:spTgt spid="5"/>
                                        </p:tgtEl>
                                      </p:cBhvr>
                                      <p:to x="100000" y="60000"/>
                                    </p:animScale>
                                    <p:animScale>
                                      <p:cBhvr>
                                        <p:cTn id="27" dur="166" decel="50000">
                                          <p:stCondLst>
                                            <p:cond delay="676"/>
                                          </p:stCondLst>
                                        </p:cTn>
                                        <p:tgtEl>
                                          <p:spTgt spid="5"/>
                                        </p:tgtEl>
                                      </p:cBhvr>
                                      <p:to x="100000" y="100000"/>
                                    </p:animScale>
                                    <p:animScale>
                                      <p:cBhvr>
                                        <p:cTn id="28" dur="26">
                                          <p:stCondLst>
                                            <p:cond delay="1312"/>
                                          </p:stCondLst>
                                        </p:cTn>
                                        <p:tgtEl>
                                          <p:spTgt spid="5"/>
                                        </p:tgtEl>
                                      </p:cBhvr>
                                      <p:to x="100000" y="80000"/>
                                    </p:animScale>
                                    <p:animScale>
                                      <p:cBhvr>
                                        <p:cTn id="29" dur="166" decel="50000">
                                          <p:stCondLst>
                                            <p:cond delay="1338"/>
                                          </p:stCondLst>
                                        </p:cTn>
                                        <p:tgtEl>
                                          <p:spTgt spid="5"/>
                                        </p:tgtEl>
                                      </p:cBhvr>
                                      <p:to x="100000" y="100000"/>
                                    </p:animScale>
                                    <p:animScale>
                                      <p:cBhvr>
                                        <p:cTn id="30" dur="26">
                                          <p:stCondLst>
                                            <p:cond delay="1642"/>
                                          </p:stCondLst>
                                        </p:cTn>
                                        <p:tgtEl>
                                          <p:spTgt spid="5"/>
                                        </p:tgtEl>
                                      </p:cBhvr>
                                      <p:to x="100000" y="90000"/>
                                    </p:animScale>
                                    <p:animScale>
                                      <p:cBhvr>
                                        <p:cTn id="31" dur="166" decel="50000">
                                          <p:stCondLst>
                                            <p:cond delay="1668"/>
                                          </p:stCondLst>
                                        </p:cTn>
                                        <p:tgtEl>
                                          <p:spTgt spid="5"/>
                                        </p:tgtEl>
                                      </p:cBhvr>
                                      <p:to x="100000" y="100000"/>
                                    </p:animScale>
                                    <p:animScale>
                                      <p:cBhvr>
                                        <p:cTn id="32" dur="26">
                                          <p:stCondLst>
                                            <p:cond delay="1808"/>
                                          </p:stCondLst>
                                        </p:cTn>
                                        <p:tgtEl>
                                          <p:spTgt spid="5"/>
                                        </p:tgtEl>
                                      </p:cBhvr>
                                      <p:to x="100000" y="95000"/>
                                    </p:animScale>
                                    <p:animScale>
                                      <p:cBhvr>
                                        <p:cTn id="33"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21A8ECC5-0525-FBE6-D358-9B171AE817E9}"/>
              </a:ext>
            </a:extLst>
          </p:cNvPr>
          <p:cNvSpPr txBox="1"/>
          <p:nvPr/>
        </p:nvSpPr>
        <p:spPr>
          <a:xfrm>
            <a:off x="112426" y="104932"/>
            <a:ext cx="8919148" cy="523220"/>
          </a:xfrm>
          <a:prstGeom prst="rect">
            <a:avLst/>
          </a:prstGeom>
          <a:solidFill>
            <a:schemeClr val="tx1"/>
          </a:solidFill>
        </p:spPr>
        <p:txBody>
          <a:bodyPr wrap="square" rtlCol="0">
            <a:spAutoFit/>
          </a:bodyPr>
          <a:lstStyle/>
          <a:p>
            <a:pPr algn="ctr"/>
            <a:r>
              <a:rPr lang="es-MX" sz="2800" b="1" dirty="0">
                <a:solidFill>
                  <a:srgbClr val="FF0000"/>
                </a:solidFill>
              </a:rPr>
              <a:t>4 } </a:t>
            </a:r>
            <a:r>
              <a:rPr lang="es-MX" sz="2800" b="1" dirty="0">
                <a:solidFill>
                  <a:schemeClr val="bg1"/>
                </a:solidFill>
                <a:highlight>
                  <a:srgbClr val="00FFFF"/>
                </a:highlight>
              </a:rPr>
              <a:t>oración por el entendimiento, </a:t>
            </a:r>
            <a:r>
              <a:rPr lang="es-MX" sz="2800" b="1" dirty="0">
                <a:solidFill>
                  <a:schemeClr val="bg2"/>
                </a:solidFill>
              </a:rPr>
              <a:t>{ 1:15-23 } </a:t>
            </a:r>
          </a:p>
        </p:txBody>
      </p:sp>
      <p:sp>
        <p:nvSpPr>
          <p:cNvPr id="3" name="CuadroTexto 2">
            <a:extLst>
              <a:ext uri="{FF2B5EF4-FFF2-40B4-BE49-F238E27FC236}">
                <a16:creationId xmlns:a16="http://schemas.microsoft.com/office/drawing/2014/main" id="{91EB3E59-CCAD-8D2B-B718-463AE77B455C}"/>
              </a:ext>
            </a:extLst>
          </p:cNvPr>
          <p:cNvSpPr txBox="1"/>
          <p:nvPr/>
        </p:nvSpPr>
        <p:spPr>
          <a:xfrm>
            <a:off x="112426" y="979463"/>
            <a:ext cx="8919148" cy="461665"/>
          </a:xfrm>
          <a:prstGeom prst="rect">
            <a:avLst/>
          </a:prstGeom>
          <a:solidFill>
            <a:schemeClr val="accent5">
              <a:lumMod val="60000"/>
              <a:lumOff val="40000"/>
            </a:schemeClr>
          </a:solidFill>
        </p:spPr>
        <p:txBody>
          <a:bodyPr wrap="square" rtlCol="0">
            <a:spAutoFit/>
          </a:bodyPr>
          <a:lstStyle/>
          <a:p>
            <a:pPr marL="285750" indent="-285750">
              <a:buFont typeface="Arial" panose="020B0604020202020204" pitchFamily="34" charset="0"/>
              <a:buChar char="•"/>
            </a:pPr>
            <a:r>
              <a:rPr lang="es-MX" sz="2400" b="1" dirty="0">
                <a:solidFill>
                  <a:schemeClr val="bg1"/>
                </a:solidFill>
              </a:rPr>
              <a:t> que Dios les diera entendimiento espiritual, </a:t>
            </a:r>
            <a:r>
              <a:rPr lang="es-MX" sz="2400" b="1" dirty="0">
                <a:solidFill>
                  <a:schemeClr val="accent6">
                    <a:lumMod val="75000"/>
                  </a:schemeClr>
                </a:solidFill>
              </a:rPr>
              <a:t>{ v 17-18ª}</a:t>
            </a:r>
          </a:p>
        </p:txBody>
      </p:sp>
      <p:sp>
        <p:nvSpPr>
          <p:cNvPr id="4" name="CuadroTexto 3">
            <a:extLst>
              <a:ext uri="{FF2B5EF4-FFF2-40B4-BE49-F238E27FC236}">
                <a16:creationId xmlns:a16="http://schemas.microsoft.com/office/drawing/2014/main" id="{FE8B97B9-B72E-006E-2961-72D0B9D7B749}"/>
              </a:ext>
            </a:extLst>
          </p:cNvPr>
          <p:cNvSpPr txBox="1"/>
          <p:nvPr/>
        </p:nvSpPr>
        <p:spPr>
          <a:xfrm>
            <a:off x="112426" y="1806234"/>
            <a:ext cx="8919148" cy="461665"/>
          </a:xfrm>
          <a:prstGeom prst="rect">
            <a:avLst/>
          </a:prstGeom>
          <a:solidFill>
            <a:schemeClr val="accent6">
              <a:lumMod val="60000"/>
              <a:lumOff val="40000"/>
            </a:schemeClr>
          </a:solidFill>
        </p:spPr>
        <p:txBody>
          <a:bodyPr wrap="square" rtlCol="0">
            <a:spAutoFit/>
          </a:bodyPr>
          <a:lstStyle/>
          <a:p>
            <a:pPr marL="285750" indent="-285750">
              <a:buFont typeface="Arial" panose="020B0604020202020204" pitchFamily="34" charset="0"/>
              <a:buChar char="•"/>
            </a:pPr>
            <a:r>
              <a:rPr lang="es-MX" sz="2400" b="1" dirty="0">
                <a:solidFill>
                  <a:schemeClr val="bg1"/>
                </a:solidFill>
              </a:rPr>
              <a:t> que conocieran la esperanza de su llamamiento </a:t>
            </a:r>
            <a:r>
              <a:rPr lang="es-MX" sz="2400" b="1" dirty="0">
                <a:solidFill>
                  <a:srgbClr val="002060"/>
                </a:solidFill>
              </a:rPr>
              <a:t>{ v 18b}</a:t>
            </a:r>
          </a:p>
        </p:txBody>
      </p:sp>
      <p:sp>
        <p:nvSpPr>
          <p:cNvPr id="5" name="CuadroTexto 4">
            <a:extLst>
              <a:ext uri="{FF2B5EF4-FFF2-40B4-BE49-F238E27FC236}">
                <a16:creationId xmlns:a16="http://schemas.microsoft.com/office/drawing/2014/main" id="{9345565D-D207-8C8B-3A4F-FD47CC976B1F}"/>
              </a:ext>
            </a:extLst>
          </p:cNvPr>
          <p:cNvSpPr txBox="1"/>
          <p:nvPr/>
        </p:nvSpPr>
        <p:spPr>
          <a:xfrm>
            <a:off x="112426" y="2598003"/>
            <a:ext cx="8919148"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285750" indent="-285750">
              <a:buFont typeface="Arial" panose="020B0604020202020204" pitchFamily="34" charset="0"/>
              <a:buChar char="•"/>
            </a:pPr>
            <a:r>
              <a:rPr lang="es-MX" sz="2400" b="1" dirty="0"/>
              <a:t> que conocieran las riquezas de la gloria de su herencia.</a:t>
            </a:r>
          </a:p>
          <a:p>
            <a:r>
              <a:rPr lang="es-MX" sz="2400" b="1" dirty="0"/>
              <a:t> { v 18c} </a:t>
            </a:r>
          </a:p>
        </p:txBody>
      </p:sp>
      <p:sp>
        <p:nvSpPr>
          <p:cNvPr id="6" name="CuadroTexto 5">
            <a:extLst>
              <a:ext uri="{FF2B5EF4-FFF2-40B4-BE49-F238E27FC236}">
                <a16:creationId xmlns:a16="http://schemas.microsoft.com/office/drawing/2014/main" id="{527B0CDE-65AA-E6EA-E078-ED750CD8B529}"/>
              </a:ext>
            </a:extLst>
          </p:cNvPr>
          <p:cNvSpPr txBox="1"/>
          <p:nvPr/>
        </p:nvSpPr>
        <p:spPr>
          <a:xfrm>
            <a:off x="112426" y="3697548"/>
            <a:ext cx="8919148" cy="461665"/>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marL="285750" indent="-285750">
              <a:buFont typeface="Arial" panose="020B0604020202020204" pitchFamily="34" charset="0"/>
              <a:buChar char="•"/>
            </a:pPr>
            <a:r>
              <a:rPr lang="es-MX" sz="2400" b="1" dirty="0"/>
              <a:t>Que conocieran su poder { v 19 } </a:t>
            </a:r>
          </a:p>
        </p:txBody>
      </p:sp>
      <p:sp>
        <p:nvSpPr>
          <p:cNvPr id="7" name="CuadroTexto 6">
            <a:extLst>
              <a:ext uri="{FF2B5EF4-FFF2-40B4-BE49-F238E27FC236}">
                <a16:creationId xmlns:a16="http://schemas.microsoft.com/office/drawing/2014/main" id="{EDB7E1AA-4714-B19D-ED0A-F120C93572BB}"/>
              </a:ext>
            </a:extLst>
          </p:cNvPr>
          <p:cNvSpPr txBox="1"/>
          <p:nvPr/>
        </p:nvSpPr>
        <p:spPr>
          <a:xfrm>
            <a:off x="112426" y="4694075"/>
            <a:ext cx="8919148" cy="156966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s-MX" sz="2400" b="1" dirty="0">
                <a:highlight>
                  <a:srgbClr val="00FF00"/>
                </a:highlight>
              </a:rPr>
              <a:t>Conclusión:  </a:t>
            </a:r>
            <a:r>
              <a:rPr lang="es-MX" sz="2400" b="1" dirty="0"/>
              <a:t>todas estas bendiciones  son únicamente para quienes reúnen  las condiciones estipuladas en los versículos 1 y 2 a santos vivos no muertos, gente que ha puesto su fe en Cristo, sin Cristo no hay nada. </a:t>
            </a:r>
          </a:p>
        </p:txBody>
      </p:sp>
    </p:spTree>
    <p:extLst>
      <p:ext uri="{BB962C8B-B14F-4D97-AF65-F5344CB8AC3E}">
        <p14:creationId xmlns:p14="http://schemas.microsoft.com/office/powerpoint/2010/main" val="370540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1+#ppt_w/2"/>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fltVal val="0"/>
                                          </p:val>
                                        </p:tav>
                                        <p:tav tm="100000">
                                          <p:val>
                                            <p:strVal val="#ppt_w"/>
                                          </p:val>
                                        </p:tav>
                                      </p:tavLst>
                                    </p:anim>
                                    <p:anim calcmode="lin" valueType="num">
                                      <p:cBhvr>
                                        <p:cTn id="20" dur="1000" fill="hold"/>
                                        <p:tgtEl>
                                          <p:spTgt spid="5"/>
                                        </p:tgtEl>
                                        <p:attrNameLst>
                                          <p:attrName>ppt_h</p:attrName>
                                        </p:attrNameLst>
                                      </p:cBhvr>
                                      <p:tavLst>
                                        <p:tav tm="0">
                                          <p:val>
                                            <p:fltVal val="0"/>
                                          </p:val>
                                        </p:tav>
                                        <p:tav tm="100000">
                                          <p:val>
                                            <p:strVal val="#ppt_h"/>
                                          </p:val>
                                        </p:tav>
                                      </p:tavLst>
                                    </p:anim>
                                    <p:anim calcmode="lin" valueType="num">
                                      <p:cBhvr>
                                        <p:cTn id="21" dur="1000" fill="hold"/>
                                        <p:tgtEl>
                                          <p:spTgt spid="5"/>
                                        </p:tgtEl>
                                        <p:attrNameLst>
                                          <p:attrName>style.rotation</p:attrName>
                                        </p:attrNameLst>
                                      </p:cBhvr>
                                      <p:tavLst>
                                        <p:tav tm="0">
                                          <p:val>
                                            <p:fltVal val="90"/>
                                          </p:val>
                                        </p:tav>
                                        <p:tav tm="100000">
                                          <p:val>
                                            <p:fltVal val="0"/>
                                          </p:val>
                                        </p:tav>
                                      </p:tavLst>
                                    </p:anim>
                                    <p:animEffect transition="in" filter="fade">
                                      <p:cBhvr>
                                        <p:cTn id="22" dur="1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randombar(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circle(in)">
                                      <p:cBhvr>
                                        <p:cTn id="3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theme/theme1.xml><?xml version="1.0" encoding="utf-8"?>
<a:theme xmlns:a="http://schemas.openxmlformats.org/drawingml/2006/main" name="Berlín">
  <a:themeElements>
    <a:clrScheme name="Berlí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í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í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Berlín</Template>
  <TotalTime>640</TotalTime>
  <Words>2160</Words>
  <Application>Microsoft Office PowerPoint</Application>
  <PresentationFormat>Presentación en pantalla (4:3)</PresentationFormat>
  <Paragraphs>85</Paragraphs>
  <Slides>6</Slides>
  <Notes>4</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Berlín</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sergio herrera</dc:creator>
  <cp:lastModifiedBy>sergio herrera</cp:lastModifiedBy>
  <cp:revision>2</cp:revision>
  <dcterms:created xsi:type="dcterms:W3CDTF">2023-12-29T15:26:19Z</dcterms:created>
  <dcterms:modified xsi:type="dcterms:W3CDTF">2024-01-03T17:24:25Z</dcterms:modified>
</cp:coreProperties>
</file>